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8D1F65-D68D-4FAE-855F-FA484267DD90}" v="13" dt="2025-02-01T19:58:42.3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3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3D381-D810-7440-9973-F4F2560B7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F2EBA7-0679-14CA-D8FE-4F605E0CC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A1116-C3A2-66AC-F957-796C3FA82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03F6E-A936-9F9A-E0A5-2DBD74E00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21A3F0-A121-AD55-D1DB-E70B086C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85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ACA88-3D88-6B55-1F7D-549BEB9DC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5E7B1-CCE7-BBD3-E236-545C37BA5C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9AA91-2AF9-D8B5-E489-33BBE92D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AF343-99E2-404A-E89D-2EE965F75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8AD6D-6F2D-904B-104C-AE2A799FD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3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7D60D0-84FC-36D2-7025-9EE26DB83B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376AE-3601-2D1A-8386-781E096448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9252D-1192-BFD6-A39F-CF8B6EC01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89387-A5CB-6013-3611-72BE19E7E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60556-1DB7-F48B-97E0-760CC700B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32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8F7E3-12F3-DE7A-470A-1E0B23091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EB755-CEA5-7EB6-97E1-A6F13865C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FD75A-180C-B347-67C7-D2A041BAA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92C05-7B41-2D04-838C-3B3356797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ACA16-8654-C489-FF8D-1AACFDD84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84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1D196-1CC1-722C-7A82-3B0EBB44F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D947E-7003-A4D9-79BA-B86F41C80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FE6AF-B49B-7603-5002-B063CA5D2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3D3AF-2AF5-ADD7-F23B-E58D3490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D492B-0AD2-B9E0-5281-CE3E29C16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81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F7D02-EAC3-6F38-6CAA-DC9CAC7CA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76911-7F53-DC14-7157-271D38DBB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930BC7-C570-2CB6-639D-09F664153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3C2E2-ED8B-41AB-3CD9-9F1CFB7F9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59439-FDA5-A4C1-30A2-5C62FE347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FA4334-480F-E70A-2A2D-EA30D3AB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95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18B97-4A0F-F9F1-3583-84B6E2F63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1CFAD-8C2C-04DA-F24F-0C6728903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6D997-0F46-01C6-099C-279D1A88D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4D4AF2-283B-9E1D-06B1-41A68E872F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11AEF3-601A-1334-E733-A04EE9847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4C1E39-3D88-9737-3D76-D39E67BED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68F362-4041-E6E5-3F5D-337385746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BBD812-6CFF-5C2F-747F-FA98E24A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624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E1352-A995-8DDB-45D8-ADE6033EB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E8DBD6-ADCD-7114-61D2-C4560023B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9E6603-F27C-338E-97A0-5FDEBAB47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ED7A05-0DA4-D496-7A05-3EE1FB7B1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30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E2216D-A611-961C-19DF-481405378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9E0C9A-F362-F6FC-A6EF-59FA4EC4A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90138-4263-13E1-D853-47C858D9E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11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57628-A19C-A124-D73D-6DA05BDD1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E9215-B2BB-4040-97DE-7ED060C2C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5C2789-C680-13FF-E6A1-4C2FE2323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B940A-08DA-0F51-3E7B-DC16A27E3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22AA0-20AE-8CB5-72F7-83472AF52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9EFD9-6252-4DCC-4F1C-F2DE95F96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05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52D1D-A5FD-C828-D8BF-CDDE1BB5F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51E52A-2A26-E67A-544B-26D0EB04D6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EE4BB5-DC14-49D2-FAE3-9302692F43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02C2D2-9912-D06D-2C4D-10ACEC1DE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C33D9-0D96-48DA-8842-EC74CF054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4F671-92F7-8998-85AD-722AB022B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142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20F82F-247D-088A-1700-A1256B4F5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3FAFC3-6A53-B7F8-FEB0-062C13FB3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A751A-48C5-3F06-7F82-99C9E2241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7699B2-8AE0-494B-8E8D-5284D4458B8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8B38B-9E12-96D5-E72F-46285EA017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78753-1E37-675B-3297-8B7B67F10B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02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AB74B6-07FD-BA54-0FF5-2A5F10855ABC}"/>
              </a:ext>
            </a:extLst>
          </p:cNvPr>
          <p:cNvSpPr txBox="1"/>
          <p:nvPr/>
        </p:nvSpPr>
        <p:spPr>
          <a:xfrm>
            <a:off x="7779337" y="1945257"/>
            <a:ext cx="393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0000FF"/>
                </a:solidFill>
              </a:rPr>
              <a:t>This one involves topics covered in the further maths curriculum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BBD8781-429F-DD9F-0D97-F4214FE9A8EE}"/>
              </a:ext>
            </a:extLst>
          </p:cNvPr>
          <p:cNvGrpSpPr/>
          <p:nvPr/>
        </p:nvGrpSpPr>
        <p:grpSpPr>
          <a:xfrm>
            <a:off x="403327" y="738323"/>
            <a:ext cx="11385345" cy="1061124"/>
            <a:chOff x="363571" y="754225"/>
            <a:chExt cx="11385345" cy="106112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356B65A-1D0D-AAC4-CAF9-DE90D27E6465}"/>
                    </a:ext>
                  </a:extLst>
                </p:cNvPr>
                <p:cNvSpPr txBox="1"/>
                <p:nvPr/>
              </p:nvSpPr>
              <p:spPr>
                <a:xfrm>
                  <a:off x="4196217" y="754225"/>
                  <a:ext cx="3369733" cy="106112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subSup"/>
                            <m:ctrlPr>
                              <a:rPr lang="en-GB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GB" sz="2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GB" sz="2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sup>
                          <m:e>
                            <m:f>
                              <m:fPr>
                                <m:ctrlPr>
                                  <a:rPr lang="en-GB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GB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800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GB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GB" sz="2800" i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800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nary>
                        <m: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oMath>
                    </m:oMathPara>
                  </a14:m>
                  <a:endParaRPr lang="en-GB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356B65A-1D0D-AAC4-CAF9-DE90D27E646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96217" y="754225"/>
                  <a:ext cx="3369733" cy="1061124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24E88365-1534-B138-B945-34173B0D35F8}"/>
                    </a:ext>
                  </a:extLst>
                </p:cNvPr>
                <p:cNvSpPr txBox="1"/>
                <p:nvPr/>
              </p:nvSpPr>
              <p:spPr>
                <a:xfrm>
                  <a:off x="7746759" y="754225"/>
                  <a:ext cx="4002157" cy="105362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subSup"/>
                            <m:ctrlPr>
                              <a:rPr lang="en-GB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GB" sz="2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−∞</m:t>
                            </m:r>
                          </m:sub>
                          <m:sup>
                            <m:r>
                              <a:rPr lang="en-GB" sz="2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∞</m:t>
                            </m:r>
                          </m:sup>
                          <m:e>
                            <m:f>
                              <m:fPr>
                                <m:ctrlPr>
                                  <a:rPr lang="en-GB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GB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800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GB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GB" sz="2800" i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800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GB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2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nary>
                        <m: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oMath>
                    </m:oMathPara>
                  </a14:m>
                  <a:endParaRPr lang="en-GB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24E88365-1534-B138-B945-34173B0D35F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46759" y="754225"/>
                  <a:ext cx="4002157" cy="105362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A0035026-FDC0-B3E9-D378-52ADC7152EAC}"/>
                    </a:ext>
                  </a:extLst>
                </p:cNvPr>
                <p:cNvSpPr txBox="1"/>
                <p:nvPr/>
              </p:nvSpPr>
              <p:spPr>
                <a:xfrm>
                  <a:off x="363571" y="754225"/>
                  <a:ext cx="3651837" cy="106112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subSup"/>
                            <m:ctrlPr>
                              <a:rPr lang="en-GB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sup>
                          <m:e>
                            <m:f>
                              <m:fPr>
                                <m:ctrlPr>
                                  <a:rPr lang="en-GB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num>
                              <m:den>
                                <m:d>
                                  <m:dPr>
                                    <m:ctrlP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280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GB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280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GB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</m:den>
                            </m:f>
                          </m:e>
                        </m:nary>
                        <m: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oMath>
                    </m:oMathPara>
                  </a14:m>
                  <a:endParaRPr lang="en-GB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A0035026-FDC0-B3E9-D378-52ADC7152EA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71" y="754225"/>
                  <a:ext cx="3651837" cy="106112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541408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AB74B6-07FD-BA54-0FF5-2A5F10855ABC}"/>
              </a:ext>
            </a:extLst>
          </p:cNvPr>
          <p:cNvSpPr txBox="1"/>
          <p:nvPr/>
        </p:nvSpPr>
        <p:spPr>
          <a:xfrm>
            <a:off x="7779337" y="1945257"/>
            <a:ext cx="393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0000FF"/>
                </a:solidFill>
              </a:rPr>
              <a:t>This one involves topics covered in the further maths curriculum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1A86A53-BC45-20C4-5AC4-BDAC8C7EC717}"/>
                  </a:ext>
                </a:extLst>
              </p:cNvPr>
              <p:cNvSpPr txBox="1"/>
              <p:nvPr/>
            </p:nvSpPr>
            <p:spPr>
              <a:xfrm>
                <a:off x="5099684" y="2044759"/>
                <a:ext cx="1642309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80</m:t>
                          </m:r>
                        </m:num>
                        <m:den>
                          <m:r>
                            <a:rPr lang="en-GB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GB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r>
                        <a:rPr lang="en-GB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GB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1A86A53-BC45-20C4-5AC4-BDAC8C7EC7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684" y="2044759"/>
                <a:ext cx="1642309" cy="8094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198CD63E-E0E5-DD89-A9D9-7F13D87314E4}"/>
              </a:ext>
            </a:extLst>
          </p:cNvPr>
          <p:cNvGrpSpPr/>
          <p:nvPr/>
        </p:nvGrpSpPr>
        <p:grpSpPr>
          <a:xfrm>
            <a:off x="403327" y="738323"/>
            <a:ext cx="11385345" cy="1061124"/>
            <a:chOff x="363571" y="754225"/>
            <a:chExt cx="11385345" cy="106112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ED990DC6-D345-252F-A9FF-D9D3B46E0E05}"/>
                    </a:ext>
                  </a:extLst>
                </p:cNvPr>
                <p:cNvSpPr txBox="1"/>
                <p:nvPr/>
              </p:nvSpPr>
              <p:spPr>
                <a:xfrm>
                  <a:off x="4196217" y="754225"/>
                  <a:ext cx="3369733" cy="106112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subSup"/>
                            <m:ctrlPr>
                              <a:rPr lang="en-GB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GB" sz="2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GB" sz="2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sup>
                          <m:e>
                            <m:f>
                              <m:fPr>
                                <m:ctrlPr>
                                  <a:rPr lang="en-GB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GB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800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GB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GB" sz="2800" i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800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nary>
                        <m: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oMath>
                    </m:oMathPara>
                  </a14:m>
                  <a:endParaRPr lang="en-GB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ED990DC6-D345-252F-A9FF-D9D3B46E0E0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96217" y="754225"/>
                  <a:ext cx="3369733" cy="106112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C530A88C-A5FF-FC07-2F96-4EF8DA62D497}"/>
                    </a:ext>
                  </a:extLst>
                </p:cNvPr>
                <p:cNvSpPr txBox="1"/>
                <p:nvPr/>
              </p:nvSpPr>
              <p:spPr>
                <a:xfrm>
                  <a:off x="7746759" y="754225"/>
                  <a:ext cx="4002157" cy="105362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subSup"/>
                            <m:ctrlPr>
                              <a:rPr lang="en-GB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GB" sz="2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−∞</m:t>
                            </m:r>
                          </m:sub>
                          <m:sup>
                            <m:r>
                              <a:rPr lang="en-GB" sz="2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∞</m:t>
                            </m:r>
                          </m:sup>
                          <m:e>
                            <m:f>
                              <m:fPr>
                                <m:ctrlPr>
                                  <a:rPr lang="en-GB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GB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800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GB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GB" sz="2800" i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800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GB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2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nary>
                        <m: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oMath>
                    </m:oMathPara>
                  </a14:m>
                  <a:endParaRPr lang="en-GB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C530A88C-A5FF-FC07-2F96-4EF8DA62D49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46759" y="754225"/>
                  <a:ext cx="4002157" cy="105362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2F84390C-55F3-7323-EFE6-FD957723C99A}"/>
                    </a:ext>
                  </a:extLst>
                </p:cNvPr>
                <p:cNvSpPr txBox="1"/>
                <p:nvPr/>
              </p:nvSpPr>
              <p:spPr>
                <a:xfrm>
                  <a:off x="363571" y="754225"/>
                  <a:ext cx="3651837" cy="106112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subSup"/>
                            <m:ctrlPr>
                              <a:rPr lang="en-GB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sup>
                          <m:e>
                            <m:f>
                              <m:fPr>
                                <m:ctrlPr>
                                  <a:rPr lang="en-GB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num>
                              <m:den>
                                <m:d>
                                  <m:dPr>
                                    <m:ctrlP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280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GB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280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GB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</m:den>
                            </m:f>
                          </m:e>
                        </m:nary>
                        <m: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oMath>
                    </m:oMathPara>
                  </a14:m>
                  <a:endParaRPr lang="en-GB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2F84390C-55F3-7323-EFE6-FD957723C99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71" y="754225"/>
                  <a:ext cx="3651837" cy="106112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33073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CB8CF94-83FC-D1AC-18CD-991A1BDFFC72}"/>
              </a:ext>
            </a:extLst>
          </p:cNvPr>
          <p:cNvGrpSpPr/>
          <p:nvPr/>
        </p:nvGrpSpPr>
        <p:grpSpPr>
          <a:xfrm>
            <a:off x="445130" y="243732"/>
            <a:ext cx="8258603" cy="5204297"/>
            <a:chOff x="690664" y="1031132"/>
            <a:chExt cx="8258603" cy="520429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F7BDC61A-1104-26E6-4CDC-F0CFBF8EF4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4267" t="13006"/>
            <a:stretch/>
          </p:blipFill>
          <p:spPr>
            <a:xfrm>
              <a:off x="690664" y="1031132"/>
              <a:ext cx="8103552" cy="5204297"/>
            </a:xfrm>
            <a:prstGeom prst="rect">
              <a:avLst/>
            </a:prstGeom>
            <a:ln>
              <a:noFill/>
            </a:ln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B42EE96-F7B5-A0D9-4382-B5AEDD3F9A4C}"/>
                </a:ext>
              </a:extLst>
            </p:cNvPr>
            <p:cNvSpPr txBox="1"/>
            <p:nvPr/>
          </p:nvSpPr>
          <p:spPr>
            <a:xfrm>
              <a:off x="8314267" y="5826868"/>
              <a:ext cx="63500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/>
                <a:t>[12]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1478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41CC2EB-A10A-43F0-C995-A9BC1DCB5F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9004"/>
          <a:stretch/>
        </p:blipFill>
        <p:spPr>
          <a:xfrm>
            <a:off x="224997" y="135825"/>
            <a:ext cx="8103551" cy="629778"/>
          </a:xfrm>
          <a:prstGeom prst="rect">
            <a:avLst/>
          </a:prstGeom>
          <a:ln>
            <a:noFill/>
          </a:ln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34A96141-485F-5AD2-44ED-6C037335B54F}"/>
              </a:ext>
            </a:extLst>
          </p:cNvPr>
          <p:cNvGrpSpPr/>
          <p:nvPr/>
        </p:nvGrpSpPr>
        <p:grpSpPr>
          <a:xfrm>
            <a:off x="224997" y="1030384"/>
            <a:ext cx="8103550" cy="629778"/>
            <a:chOff x="690663" y="1513911"/>
            <a:chExt cx="8103550" cy="629778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C7FCB440-A0BE-7D36-EBCD-767B55BA8D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12922" r="95438" b="79945"/>
            <a:stretch/>
          </p:blipFill>
          <p:spPr>
            <a:xfrm>
              <a:off x="690663" y="1575880"/>
              <a:ext cx="369652" cy="40856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F0E11FD-0BBE-C028-0A75-5234543992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4562" b="89004"/>
            <a:stretch/>
          </p:blipFill>
          <p:spPr>
            <a:xfrm>
              <a:off x="1060315" y="1513911"/>
              <a:ext cx="7733898" cy="629778"/>
            </a:xfrm>
            <a:prstGeom prst="rect">
              <a:avLst/>
            </a:prstGeom>
            <a:ln>
              <a:noFill/>
            </a:ln>
          </p:spPr>
        </p:pic>
      </p:grp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FF08EE1-0EBA-38F5-8000-332529E3DA2C}"/>
              </a:ext>
            </a:extLst>
          </p:cNvPr>
          <p:cNvCxnSpPr>
            <a:cxnSpLocks/>
          </p:cNvCxnSpPr>
          <p:nvPr/>
        </p:nvCxnSpPr>
        <p:spPr>
          <a:xfrm flipV="1">
            <a:off x="2486254" y="1376076"/>
            <a:ext cx="0" cy="400094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BE83F790-93D3-2997-CE6F-4D8889C08F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679"/>
          <a:stretch/>
        </p:blipFill>
        <p:spPr>
          <a:xfrm>
            <a:off x="224997" y="1826972"/>
            <a:ext cx="8103550" cy="5000918"/>
          </a:xfrm>
          <a:prstGeom prst="rect">
            <a:avLst/>
          </a:prstGeom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52463AC-2C79-6426-84EE-0AFC471BADCF}"/>
              </a:ext>
            </a:extLst>
          </p:cNvPr>
          <p:cNvSpPr txBox="1"/>
          <p:nvPr/>
        </p:nvSpPr>
        <p:spPr>
          <a:xfrm>
            <a:off x="193925" y="1818505"/>
            <a:ext cx="46647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</a:t>
            </a:r>
            <a:endParaRPr lang="en-GB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62DC4A-B1FC-BAE7-77B8-B7134D48B4B4}"/>
              </a:ext>
            </a:extLst>
          </p:cNvPr>
          <p:cNvSpPr txBox="1"/>
          <p:nvPr/>
        </p:nvSpPr>
        <p:spPr>
          <a:xfrm>
            <a:off x="8763658" y="452746"/>
            <a:ext cx="34283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00FF"/>
                </a:solidFill>
              </a:rPr>
              <a:t>These should both give the same answer, but which substitution makes part (c) easier?</a:t>
            </a:r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FA1B6176-550E-ECE6-31CE-B84DA1676DE6}"/>
              </a:ext>
            </a:extLst>
          </p:cNvPr>
          <p:cNvSpPr/>
          <p:nvPr/>
        </p:nvSpPr>
        <p:spPr>
          <a:xfrm>
            <a:off x="8501213" y="135825"/>
            <a:ext cx="262445" cy="1433181"/>
          </a:xfrm>
          <a:prstGeom prst="rightBrace">
            <a:avLst>
              <a:gd name="adj1" fmla="val 34594"/>
              <a:gd name="adj2" fmla="val 50000"/>
            </a:avLst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240E70-032A-B250-31DC-DE7E22B908DA}"/>
              </a:ext>
            </a:extLst>
          </p:cNvPr>
          <p:cNvSpPr/>
          <p:nvPr/>
        </p:nvSpPr>
        <p:spPr>
          <a:xfrm>
            <a:off x="2450254" y="238760"/>
            <a:ext cx="97556" cy="1508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31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1500</TotalTime>
  <Words>61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Graham Colman</dc:creator>
  <cp:lastModifiedBy>Graham Colman</cp:lastModifiedBy>
  <cp:revision>7</cp:revision>
  <dcterms:created xsi:type="dcterms:W3CDTF">2025-02-01T11:41:01Z</dcterms:created>
  <dcterms:modified xsi:type="dcterms:W3CDTF">2025-02-06T13:19:54Z</dcterms:modified>
</cp:coreProperties>
</file>