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62"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16E034-6CA3-4FB9-A9C3-CC9A9E7C6A04}" v="4" dt="2026-01-11T16:48:11.3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5" d="100"/>
          <a:sy n="95" d="100"/>
        </p:scale>
        <p:origin x="84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377F16-28A7-4D6A-8FA8-30AA48C88033}" type="datetimeFigureOut">
              <a:rPr lang="en-GB" smtClean="0"/>
              <a:t>11/01/2026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2306079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77F16-28A7-4D6A-8FA8-30AA48C88033}" type="datetimeFigureOut">
              <a:rPr lang="en-GB" smtClean="0"/>
              <a:t>11/01/2026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298338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77F16-28A7-4D6A-8FA8-30AA48C88033}" type="datetimeFigureOut">
              <a:rPr lang="en-GB" smtClean="0"/>
              <a:t>11/01/2026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1640853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77F16-28A7-4D6A-8FA8-30AA48C88033}" type="datetimeFigureOut">
              <a:rPr lang="en-GB" smtClean="0"/>
              <a:t>11/01/2026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33859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377F16-28A7-4D6A-8FA8-30AA48C88033}" type="datetimeFigureOut">
              <a:rPr lang="en-GB" smtClean="0"/>
              <a:t>11/01/2026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3509368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377F16-28A7-4D6A-8FA8-30AA48C88033}" type="datetimeFigureOut">
              <a:rPr lang="en-GB" smtClean="0"/>
              <a:t>11/01/2026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267806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377F16-28A7-4D6A-8FA8-30AA48C88033}" type="datetimeFigureOut">
              <a:rPr lang="en-GB" smtClean="0"/>
              <a:t>11/01/2026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2924555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377F16-28A7-4D6A-8FA8-30AA48C88033}" type="datetimeFigureOut">
              <a:rPr lang="en-GB" smtClean="0"/>
              <a:t>11/01/2026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2239677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77F16-28A7-4D6A-8FA8-30AA48C88033}" type="datetimeFigureOut">
              <a:rPr lang="en-GB" smtClean="0"/>
              <a:t>11/01/2026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197755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377F16-28A7-4D6A-8FA8-30AA48C88033}" type="datetimeFigureOut">
              <a:rPr lang="en-GB" smtClean="0"/>
              <a:t>11/01/2026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3591785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D377F16-28A7-4D6A-8FA8-30AA48C88033}" type="datetimeFigureOut">
              <a:rPr lang="en-GB" smtClean="0"/>
              <a:t>11/01/2026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FB32F-5425-4B0D-9C85-7CA116953A22}" type="slidenum">
              <a:rPr lang="en-GB" smtClean="0"/>
              <a:t>‹#›</a:t>
            </a:fld>
            <a:endParaRPr lang="en-GB"/>
          </a:p>
        </p:txBody>
      </p:sp>
    </p:spTree>
    <p:extLst>
      <p:ext uri="{BB962C8B-B14F-4D97-AF65-F5344CB8AC3E}">
        <p14:creationId xmlns:p14="http://schemas.microsoft.com/office/powerpoint/2010/main" val="363412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377F16-28A7-4D6A-8FA8-30AA48C88033}" type="datetimeFigureOut">
              <a:rPr lang="en-GB" smtClean="0"/>
              <a:t>11/01/2026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D6FB32F-5425-4B0D-9C85-7CA116953A22}" type="slidenum">
              <a:rPr lang="en-GB" smtClean="0"/>
              <a:t>‹#›</a:t>
            </a:fld>
            <a:endParaRPr lang="en-GB"/>
          </a:p>
        </p:txBody>
      </p:sp>
    </p:spTree>
    <p:extLst>
      <p:ext uri="{BB962C8B-B14F-4D97-AF65-F5344CB8AC3E}">
        <p14:creationId xmlns:p14="http://schemas.microsoft.com/office/powerpoint/2010/main" val="1947582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691527-0360-4E7F-18EF-19A562D71C42}"/>
              </a:ext>
            </a:extLst>
          </p:cNvPr>
          <p:cNvSpPr txBox="1"/>
          <p:nvPr/>
        </p:nvSpPr>
        <p:spPr>
          <a:xfrm>
            <a:off x="0" y="576152"/>
            <a:ext cx="9906000" cy="628184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Add a strip of Velcro along the back of a metre ruler.</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Print, cut and laminate the dates and events (including the grey squares), on slides 2 &amp; 3 here.  </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Optional but good… print the events on coloured card according to the answer sheet.  </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Add Velcro to the back of the green dates and onto the grey squares on the front of the events.</a:t>
            </a:r>
          </a:p>
          <a:p>
            <a:pPr>
              <a:lnSpc>
                <a:spcPct val="150000"/>
              </a:lnSpc>
            </a:pPr>
            <a:r>
              <a:rPr lang="en-GB" dirty="0">
                <a:latin typeface="Calibri" panose="020F0502020204030204" pitchFamily="34" charset="0"/>
                <a:ea typeface="Calibri" panose="020F0502020204030204" pitchFamily="34" charset="0"/>
                <a:cs typeface="Calibri" panose="020F0502020204030204" pitchFamily="34" charset="0"/>
              </a:rPr>
              <a:t>Prep task…</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Tell students to use the dates to label up the metre ruler, starting from 1930 and going to 2030.</a:t>
            </a:r>
          </a:p>
          <a:p>
            <a:pPr>
              <a:lnSpc>
                <a:spcPct val="150000"/>
              </a:lnSpc>
            </a:pPr>
            <a:r>
              <a:rPr lang="en-GB" dirty="0">
                <a:latin typeface="Calibri" panose="020F0502020204030204" pitchFamily="34" charset="0"/>
                <a:ea typeface="Calibri" panose="020F0502020204030204" pitchFamily="34" charset="0"/>
                <a:cs typeface="Calibri" panose="020F0502020204030204" pitchFamily="34" charset="0"/>
              </a:rPr>
              <a:t>Main task…</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Ask students to stick the events on the timeline, wherever they think they should be.</a:t>
            </a:r>
          </a:p>
          <a:p>
            <a:pPr>
              <a:lnSpc>
                <a:spcPct val="150000"/>
              </a:lnSpc>
            </a:pPr>
            <a:r>
              <a:rPr lang="en-GB" dirty="0">
                <a:latin typeface="Calibri" panose="020F0502020204030204" pitchFamily="34" charset="0"/>
                <a:ea typeface="Calibri" panose="020F0502020204030204" pitchFamily="34" charset="0"/>
                <a:cs typeface="Calibri" panose="020F0502020204030204" pitchFamily="34" charset="0"/>
              </a:rPr>
              <a:t>And finally…</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Answers on slide four here.</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All of the green events relate to space &amp; satellite dependent events. The orange events are computing related.  Note that progress towards all of these was impacted by World War II.  </a:t>
            </a:r>
          </a:p>
          <a:p>
            <a:pPr marL="285750" indent="-285750">
              <a:lnSpc>
                <a:spcPct val="150000"/>
              </a:lnSpc>
              <a:buFont typeface="Arial" panose="020B0604020202020204" pitchFamily="34" charset="0"/>
              <a:buChar char="•"/>
            </a:pPr>
            <a:r>
              <a:rPr lang="en-GB" dirty="0">
                <a:latin typeface="Calibri" panose="020F0502020204030204" pitchFamily="34" charset="0"/>
                <a:ea typeface="Calibri" panose="020F0502020204030204" pitchFamily="34" charset="0"/>
                <a:cs typeface="Calibri" panose="020F0502020204030204" pitchFamily="34" charset="0"/>
              </a:rPr>
              <a:t>Not withstanding that the events of World War II were awful, without this, mankind may not have achieved many of the events depicted here.  War is awful but the necessity of it, enhances development.</a:t>
            </a:r>
          </a:p>
        </p:txBody>
      </p:sp>
      <p:sp>
        <p:nvSpPr>
          <p:cNvPr id="3" name="TextBox 2">
            <a:extLst>
              <a:ext uri="{FF2B5EF4-FFF2-40B4-BE49-F238E27FC236}">
                <a16:creationId xmlns:a16="http://schemas.microsoft.com/office/drawing/2014/main" id="{C2EC3B17-6904-4A2F-A840-C53F5834AF90}"/>
              </a:ext>
            </a:extLst>
          </p:cNvPr>
          <p:cNvSpPr txBox="1"/>
          <p:nvPr/>
        </p:nvSpPr>
        <p:spPr>
          <a:xfrm>
            <a:off x="0" y="0"/>
            <a:ext cx="9906000" cy="523220"/>
          </a:xfrm>
          <a:prstGeom prst="rect">
            <a:avLst/>
          </a:prstGeom>
          <a:noFill/>
        </p:spPr>
        <p:txBody>
          <a:bodyPr wrap="square" rtlCol="0">
            <a:spAutoFit/>
          </a:bodyPr>
          <a:lstStyle/>
          <a:p>
            <a:pPr algn="ctr"/>
            <a:r>
              <a:rPr lang="en-GB" sz="2800" dirty="0">
                <a:latin typeface="Calibri" panose="020F0502020204030204" pitchFamily="34" charset="0"/>
                <a:ea typeface="Calibri" panose="020F0502020204030204" pitchFamily="34" charset="0"/>
                <a:cs typeface="Calibri" panose="020F0502020204030204" pitchFamily="34" charset="0"/>
              </a:rPr>
              <a:t>Twentieth Century Space Timeline</a:t>
            </a:r>
          </a:p>
        </p:txBody>
      </p:sp>
    </p:spTree>
    <p:extLst>
      <p:ext uri="{BB962C8B-B14F-4D97-AF65-F5344CB8AC3E}">
        <p14:creationId xmlns:p14="http://schemas.microsoft.com/office/powerpoint/2010/main" val="2431756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13C213C-9B0D-FF5B-9A98-3B31E68E30FE}"/>
              </a:ext>
            </a:extLst>
          </p:cNvPr>
          <p:cNvSpPr/>
          <p:nvPr/>
        </p:nvSpPr>
        <p:spPr>
          <a:xfrm>
            <a:off x="1364405" y="133602"/>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A627EF65-2B21-50C4-9E9C-0748EA637EFD}"/>
              </a:ext>
            </a:extLst>
          </p:cNvPr>
          <p:cNvSpPr/>
          <p:nvPr/>
        </p:nvSpPr>
        <p:spPr>
          <a:xfrm>
            <a:off x="5054064" y="133602"/>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D49B7F52-E6B7-34E3-89FA-0C8955C19654}"/>
              </a:ext>
            </a:extLst>
          </p:cNvPr>
          <p:cNvSpPr txBox="1"/>
          <p:nvPr/>
        </p:nvSpPr>
        <p:spPr>
          <a:xfrm>
            <a:off x="1364405" y="318268"/>
            <a:ext cx="2273620" cy="369332"/>
          </a:xfrm>
          <a:prstGeom prst="rect">
            <a:avLst/>
          </a:prstGeom>
          <a:noFill/>
        </p:spPr>
        <p:txBody>
          <a:bodyPr wrap="square" rtlCol="0">
            <a:spAutoFit/>
          </a:bodyPr>
          <a:lstStyle/>
          <a:p>
            <a:pPr algn="ctr"/>
            <a:r>
              <a:rPr lang="en-GB" dirty="0"/>
              <a:t>Start of World War 2</a:t>
            </a:r>
          </a:p>
        </p:txBody>
      </p:sp>
      <p:sp>
        <p:nvSpPr>
          <p:cNvPr id="9" name="TextBox 8">
            <a:extLst>
              <a:ext uri="{FF2B5EF4-FFF2-40B4-BE49-F238E27FC236}">
                <a16:creationId xmlns:a16="http://schemas.microsoft.com/office/drawing/2014/main" id="{51A87302-CFC5-2C8F-7A80-1BF978A8E829}"/>
              </a:ext>
            </a:extLst>
          </p:cNvPr>
          <p:cNvSpPr txBox="1"/>
          <p:nvPr/>
        </p:nvSpPr>
        <p:spPr>
          <a:xfrm>
            <a:off x="5054064" y="318268"/>
            <a:ext cx="2273620" cy="369332"/>
          </a:xfrm>
          <a:prstGeom prst="rect">
            <a:avLst/>
          </a:prstGeom>
          <a:noFill/>
        </p:spPr>
        <p:txBody>
          <a:bodyPr wrap="square" rtlCol="0">
            <a:spAutoFit/>
          </a:bodyPr>
          <a:lstStyle/>
          <a:p>
            <a:pPr algn="ctr"/>
            <a:r>
              <a:rPr lang="en-GB" dirty="0"/>
              <a:t>End of World War 2</a:t>
            </a:r>
          </a:p>
        </p:txBody>
      </p:sp>
      <p:sp>
        <p:nvSpPr>
          <p:cNvPr id="10" name="Rectangle 9">
            <a:extLst>
              <a:ext uri="{FF2B5EF4-FFF2-40B4-BE49-F238E27FC236}">
                <a16:creationId xmlns:a16="http://schemas.microsoft.com/office/drawing/2014/main" id="{72CC5A07-6040-6E71-13C5-47C16C5FE8D0}"/>
              </a:ext>
            </a:extLst>
          </p:cNvPr>
          <p:cNvSpPr/>
          <p:nvPr/>
        </p:nvSpPr>
        <p:spPr>
          <a:xfrm>
            <a:off x="1356931" y="1225115"/>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AF0FC03-63DB-B3B1-5430-9682248557E0}"/>
              </a:ext>
            </a:extLst>
          </p:cNvPr>
          <p:cNvSpPr/>
          <p:nvPr/>
        </p:nvSpPr>
        <p:spPr>
          <a:xfrm>
            <a:off x="5054066" y="1225115"/>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B9533C92-4592-1DD3-DA5F-E5B70C4B0D40}"/>
              </a:ext>
            </a:extLst>
          </p:cNvPr>
          <p:cNvSpPr txBox="1"/>
          <p:nvPr/>
        </p:nvSpPr>
        <p:spPr>
          <a:xfrm>
            <a:off x="1356931" y="1409781"/>
            <a:ext cx="2273620" cy="369332"/>
          </a:xfrm>
          <a:prstGeom prst="rect">
            <a:avLst/>
          </a:prstGeom>
          <a:noFill/>
        </p:spPr>
        <p:txBody>
          <a:bodyPr wrap="square" rtlCol="0">
            <a:spAutoFit/>
          </a:bodyPr>
          <a:lstStyle/>
          <a:p>
            <a:pPr algn="ctr"/>
            <a:r>
              <a:rPr lang="en-GB" dirty="0"/>
              <a:t>First satellite</a:t>
            </a:r>
          </a:p>
        </p:txBody>
      </p:sp>
      <p:sp>
        <p:nvSpPr>
          <p:cNvPr id="15" name="TextBox 14">
            <a:extLst>
              <a:ext uri="{FF2B5EF4-FFF2-40B4-BE49-F238E27FC236}">
                <a16:creationId xmlns:a16="http://schemas.microsoft.com/office/drawing/2014/main" id="{205B9263-B546-1A37-5385-C2C1E1A88B57}"/>
              </a:ext>
            </a:extLst>
          </p:cNvPr>
          <p:cNvSpPr txBox="1"/>
          <p:nvPr/>
        </p:nvSpPr>
        <p:spPr>
          <a:xfrm>
            <a:off x="5054066" y="1409781"/>
            <a:ext cx="2273620" cy="369332"/>
          </a:xfrm>
          <a:prstGeom prst="rect">
            <a:avLst/>
          </a:prstGeom>
          <a:noFill/>
        </p:spPr>
        <p:txBody>
          <a:bodyPr wrap="square" rtlCol="0">
            <a:spAutoFit/>
          </a:bodyPr>
          <a:lstStyle/>
          <a:p>
            <a:pPr algn="ctr"/>
            <a:r>
              <a:rPr lang="en-GB" dirty="0"/>
              <a:t>First person in space</a:t>
            </a:r>
          </a:p>
        </p:txBody>
      </p:sp>
      <p:sp>
        <p:nvSpPr>
          <p:cNvPr id="16" name="Rectangle 15">
            <a:extLst>
              <a:ext uri="{FF2B5EF4-FFF2-40B4-BE49-F238E27FC236}">
                <a16:creationId xmlns:a16="http://schemas.microsoft.com/office/drawing/2014/main" id="{04690144-F954-4450-EFF7-85C11F9A34D9}"/>
              </a:ext>
            </a:extLst>
          </p:cNvPr>
          <p:cNvSpPr/>
          <p:nvPr/>
        </p:nvSpPr>
        <p:spPr>
          <a:xfrm>
            <a:off x="1356930" y="2316628"/>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8BB54795-27DF-4805-4C06-0828AF041468}"/>
              </a:ext>
            </a:extLst>
          </p:cNvPr>
          <p:cNvSpPr/>
          <p:nvPr/>
        </p:nvSpPr>
        <p:spPr>
          <a:xfrm>
            <a:off x="5054065" y="2316628"/>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E7276702-6C7F-1A86-4314-9A44D4D03DB5}"/>
              </a:ext>
            </a:extLst>
          </p:cNvPr>
          <p:cNvSpPr txBox="1"/>
          <p:nvPr/>
        </p:nvSpPr>
        <p:spPr>
          <a:xfrm>
            <a:off x="1356930" y="2501294"/>
            <a:ext cx="2273620" cy="369332"/>
          </a:xfrm>
          <a:prstGeom prst="rect">
            <a:avLst/>
          </a:prstGeom>
          <a:noFill/>
        </p:spPr>
        <p:txBody>
          <a:bodyPr wrap="square" rtlCol="0">
            <a:spAutoFit/>
          </a:bodyPr>
          <a:lstStyle/>
          <a:p>
            <a:pPr algn="ctr"/>
            <a:r>
              <a:rPr lang="en-GB" dirty="0"/>
              <a:t>First person on Moon</a:t>
            </a:r>
          </a:p>
        </p:txBody>
      </p:sp>
      <p:sp>
        <p:nvSpPr>
          <p:cNvPr id="21" name="TextBox 20">
            <a:extLst>
              <a:ext uri="{FF2B5EF4-FFF2-40B4-BE49-F238E27FC236}">
                <a16:creationId xmlns:a16="http://schemas.microsoft.com/office/drawing/2014/main" id="{4992BF12-1389-4513-00EE-DA6237088524}"/>
              </a:ext>
            </a:extLst>
          </p:cNvPr>
          <p:cNvSpPr txBox="1"/>
          <p:nvPr/>
        </p:nvSpPr>
        <p:spPr>
          <a:xfrm>
            <a:off x="5054065" y="2501294"/>
            <a:ext cx="2273620" cy="369332"/>
          </a:xfrm>
          <a:prstGeom prst="rect">
            <a:avLst/>
          </a:prstGeom>
          <a:noFill/>
        </p:spPr>
        <p:txBody>
          <a:bodyPr wrap="square" rtlCol="0">
            <a:spAutoFit/>
          </a:bodyPr>
          <a:lstStyle/>
          <a:p>
            <a:pPr algn="ctr"/>
            <a:r>
              <a:rPr lang="en-GB" dirty="0"/>
              <a:t>Last person on Moon</a:t>
            </a:r>
          </a:p>
        </p:txBody>
      </p:sp>
      <p:sp>
        <p:nvSpPr>
          <p:cNvPr id="22" name="Rectangle 21">
            <a:extLst>
              <a:ext uri="{FF2B5EF4-FFF2-40B4-BE49-F238E27FC236}">
                <a16:creationId xmlns:a16="http://schemas.microsoft.com/office/drawing/2014/main" id="{C7D3A448-15C6-310C-7504-CC839FAB8D7D}"/>
              </a:ext>
            </a:extLst>
          </p:cNvPr>
          <p:cNvSpPr/>
          <p:nvPr/>
        </p:nvSpPr>
        <p:spPr>
          <a:xfrm>
            <a:off x="1356930" y="3408141"/>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3C0D5937-037A-7D0B-950F-3DA81A33388D}"/>
              </a:ext>
            </a:extLst>
          </p:cNvPr>
          <p:cNvSpPr/>
          <p:nvPr/>
        </p:nvSpPr>
        <p:spPr>
          <a:xfrm>
            <a:off x="5054065" y="3408141"/>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063A1A1B-870D-D7E5-F47F-1C14C2846A3B}"/>
              </a:ext>
            </a:extLst>
          </p:cNvPr>
          <p:cNvSpPr txBox="1"/>
          <p:nvPr/>
        </p:nvSpPr>
        <p:spPr>
          <a:xfrm>
            <a:off x="1356930" y="3456614"/>
            <a:ext cx="2273620" cy="646331"/>
          </a:xfrm>
          <a:prstGeom prst="rect">
            <a:avLst/>
          </a:prstGeom>
          <a:noFill/>
        </p:spPr>
        <p:txBody>
          <a:bodyPr wrap="square" rtlCol="0">
            <a:spAutoFit/>
          </a:bodyPr>
          <a:lstStyle/>
          <a:p>
            <a:pPr algn="ctr"/>
            <a:r>
              <a:rPr lang="en-GB" dirty="0"/>
              <a:t>Websites for everyday use</a:t>
            </a:r>
          </a:p>
        </p:txBody>
      </p:sp>
      <p:sp>
        <p:nvSpPr>
          <p:cNvPr id="27" name="TextBox 26">
            <a:extLst>
              <a:ext uri="{FF2B5EF4-FFF2-40B4-BE49-F238E27FC236}">
                <a16:creationId xmlns:a16="http://schemas.microsoft.com/office/drawing/2014/main" id="{FA0762CA-6419-B074-0D95-40D236A06F62}"/>
              </a:ext>
            </a:extLst>
          </p:cNvPr>
          <p:cNvSpPr txBox="1"/>
          <p:nvPr/>
        </p:nvSpPr>
        <p:spPr>
          <a:xfrm>
            <a:off x="5054065" y="3592807"/>
            <a:ext cx="2273620" cy="369332"/>
          </a:xfrm>
          <a:prstGeom prst="rect">
            <a:avLst/>
          </a:prstGeom>
          <a:noFill/>
        </p:spPr>
        <p:txBody>
          <a:bodyPr wrap="square" rtlCol="0">
            <a:spAutoFit/>
          </a:bodyPr>
          <a:lstStyle/>
          <a:p>
            <a:pPr algn="ctr"/>
            <a:r>
              <a:rPr lang="en-GB" dirty="0"/>
              <a:t>Colour TV in UK</a:t>
            </a:r>
          </a:p>
        </p:txBody>
      </p:sp>
      <p:sp>
        <p:nvSpPr>
          <p:cNvPr id="28" name="Rectangle 27">
            <a:extLst>
              <a:ext uri="{FF2B5EF4-FFF2-40B4-BE49-F238E27FC236}">
                <a16:creationId xmlns:a16="http://schemas.microsoft.com/office/drawing/2014/main" id="{5C71EF7D-2E31-43DC-7845-05A6F3BE1D2D}"/>
              </a:ext>
            </a:extLst>
          </p:cNvPr>
          <p:cNvSpPr/>
          <p:nvPr/>
        </p:nvSpPr>
        <p:spPr>
          <a:xfrm>
            <a:off x="1356931" y="4423969"/>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0337D549-9F63-D30B-509F-2E7F2C2211D6}"/>
              </a:ext>
            </a:extLst>
          </p:cNvPr>
          <p:cNvSpPr/>
          <p:nvPr/>
        </p:nvSpPr>
        <p:spPr>
          <a:xfrm>
            <a:off x="5054066" y="4423969"/>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1BC18331-36E4-05CB-DC54-701731715C33}"/>
              </a:ext>
            </a:extLst>
          </p:cNvPr>
          <p:cNvSpPr txBox="1"/>
          <p:nvPr/>
        </p:nvSpPr>
        <p:spPr>
          <a:xfrm>
            <a:off x="1356930" y="4470134"/>
            <a:ext cx="2273620" cy="646331"/>
          </a:xfrm>
          <a:prstGeom prst="rect">
            <a:avLst/>
          </a:prstGeom>
          <a:noFill/>
        </p:spPr>
        <p:txBody>
          <a:bodyPr wrap="square" rtlCol="0">
            <a:spAutoFit/>
          </a:bodyPr>
          <a:lstStyle/>
          <a:p>
            <a:pPr algn="ctr"/>
            <a:r>
              <a:rPr lang="en-GB" dirty="0"/>
              <a:t>UK's first satellite TV service (Sky TV)</a:t>
            </a:r>
          </a:p>
        </p:txBody>
      </p:sp>
      <p:sp>
        <p:nvSpPr>
          <p:cNvPr id="33" name="TextBox 32">
            <a:extLst>
              <a:ext uri="{FF2B5EF4-FFF2-40B4-BE49-F238E27FC236}">
                <a16:creationId xmlns:a16="http://schemas.microsoft.com/office/drawing/2014/main" id="{C2D0F83B-C93B-801F-1F96-DF2B9913E749}"/>
              </a:ext>
            </a:extLst>
          </p:cNvPr>
          <p:cNvSpPr txBox="1"/>
          <p:nvPr/>
        </p:nvSpPr>
        <p:spPr>
          <a:xfrm>
            <a:off x="5054065" y="4470135"/>
            <a:ext cx="2273620" cy="646331"/>
          </a:xfrm>
          <a:prstGeom prst="rect">
            <a:avLst/>
          </a:prstGeom>
          <a:noFill/>
        </p:spPr>
        <p:txBody>
          <a:bodyPr wrap="square" rtlCol="0">
            <a:spAutoFit/>
          </a:bodyPr>
          <a:lstStyle/>
          <a:p>
            <a:pPr algn="ctr"/>
            <a:r>
              <a:rPr lang="en-GB" dirty="0"/>
              <a:t>Your grandparents born</a:t>
            </a:r>
          </a:p>
        </p:txBody>
      </p:sp>
      <p:sp>
        <p:nvSpPr>
          <p:cNvPr id="34" name="Rectangle 33">
            <a:extLst>
              <a:ext uri="{FF2B5EF4-FFF2-40B4-BE49-F238E27FC236}">
                <a16:creationId xmlns:a16="http://schemas.microsoft.com/office/drawing/2014/main" id="{12DA5BDC-0635-F91B-F927-95AE7D2EDCAC}"/>
              </a:ext>
            </a:extLst>
          </p:cNvPr>
          <p:cNvSpPr/>
          <p:nvPr/>
        </p:nvSpPr>
        <p:spPr>
          <a:xfrm>
            <a:off x="1356931" y="5515482"/>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2CFC0873-35FC-8010-54CC-B7CE6244EAFD}"/>
              </a:ext>
            </a:extLst>
          </p:cNvPr>
          <p:cNvSpPr/>
          <p:nvPr/>
        </p:nvSpPr>
        <p:spPr>
          <a:xfrm>
            <a:off x="5054066" y="5515482"/>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B3E4401B-228E-0DA9-B252-E2278496E5D3}"/>
              </a:ext>
            </a:extLst>
          </p:cNvPr>
          <p:cNvSpPr txBox="1"/>
          <p:nvPr/>
        </p:nvSpPr>
        <p:spPr>
          <a:xfrm>
            <a:off x="1356931" y="5700148"/>
            <a:ext cx="2273620" cy="369332"/>
          </a:xfrm>
          <a:prstGeom prst="rect">
            <a:avLst/>
          </a:prstGeom>
          <a:noFill/>
        </p:spPr>
        <p:txBody>
          <a:bodyPr wrap="square" rtlCol="0">
            <a:spAutoFit/>
          </a:bodyPr>
          <a:lstStyle/>
          <a:p>
            <a:pPr algn="ctr"/>
            <a:r>
              <a:rPr lang="en-GB" dirty="0"/>
              <a:t>You born</a:t>
            </a:r>
          </a:p>
        </p:txBody>
      </p:sp>
      <p:sp>
        <p:nvSpPr>
          <p:cNvPr id="39" name="TextBox 38">
            <a:extLst>
              <a:ext uri="{FF2B5EF4-FFF2-40B4-BE49-F238E27FC236}">
                <a16:creationId xmlns:a16="http://schemas.microsoft.com/office/drawing/2014/main" id="{7B520486-AC0C-3D5B-7A39-22E1E071E819}"/>
              </a:ext>
            </a:extLst>
          </p:cNvPr>
          <p:cNvSpPr txBox="1"/>
          <p:nvPr/>
        </p:nvSpPr>
        <p:spPr>
          <a:xfrm>
            <a:off x="5054066" y="5700148"/>
            <a:ext cx="2273620" cy="369332"/>
          </a:xfrm>
          <a:prstGeom prst="rect">
            <a:avLst/>
          </a:prstGeom>
          <a:noFill/>
        </p:spPr>
        <p:txBody>
          <a:bodyPr wrap="square" rtlCol="0">
            <a:spAutoFit/>
          </a:bodyPr>
          <a:lstStyle/>
          <a:p>
            <a:pPr algn="ctr"/>
            <a:r>
              <a:rPr lang="en-GB" dirty="0"/>
              <a:t>Your parents born</a:t>
            </a:r>
          </a:p>
        </p:txBody>
      </p:sp>
      <p:sp>
        <p:nvSpPr>
          <p:cNvPr id="48" name="Arrow: Left 47">
            <a:extLst>
              <a:ext uri="{FF2B5EF4-FFF2-40B4-BE49-F238E27FC236}">
                <a16:creationId xmlns:a16="http://schemas.microsoft.com/office/drawing/2014/main" id="{80D4F82D-E747-56AB-7088-0BDC39535C1B}"/>
              </a:ext>
            </a:extLst>
          </p:cNvPr>
          <p:cNvSpPr/>
          <p:nvPr/>
        </p:nvSpPr>
        <p:spPr>
          <a:xfrm>
            <a:off x="758745" y="247015"/>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Arrow: Left 48">
            <a:extLst>
              <a:ext uri="{FF2B5EF4-FFF2-40B4-BE49-F238E27FC236}">
                <a16:creationId xmlns:a16="http://schemas.microsoft.com/office/drawing/2014/main" id="{CF7E8DF8-23C8-1B3F-5E0E-DE644F0F5583}"/>
              </a:ext>
            </a:extLst>
          </p:cNvPr>
          <p:cNvSpPr/>
          <p:nvPr/>
        </p:nvSpPr>
        <p:spPr>
          <a:xfrm>
            <a:off x="758745" y="1338528"/>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Arrow: Left 49">
            <a:extLst>
              <a:ext uri="{FF2B5EF4-FFF2-40B4-BE49-F238E27FC236}">
                <a16:creationId xmlns:a16="http://schemas.microsoft.com/office/drawing/2014/main" id="{ACBA5824-6118-FD3B-DD19-9504BB3B8093}"/>
              </a:ext>
            </a:extLst>
          </p:cNvPr>
          <p:cNvSpPr/>
          <p:nvPr/>
        </p:nvSpPr>
        <p:spPr>
          <a:xfrm>
            <a:off x="758745" y="2430041"/>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Arrow: Left 50">
            <a:extLst>
              <a:ext uri="{FF2B5EF4-FFF2-40B4-BE49-F238E27FC236}">
                <a16:creationId xmlns:a16="http://schemas.microsoft.com/office/drawing/2014/main" id="{4B7B46F9-ECFC-9749-F211-129A5FF1CA35}"/>
              </a:ext>
            </a:extLst>
          </p:cNvPr>
          <p:cNvSpPr/>
          <p:nvPr/>
        </p:nvSpPr>
        <p:spPr>
          <a:xfrm>
            <a:off x="758745" y="3565784"/>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extLst>
              <a:ext uri="{FF2B5EF4-FFF2-40B4-BE49-F238E27FC236}">
                <a16:creationId xmlns:a16="http://schemas.microsoft.com/office/drawing/2014/main" id="{A1DD5349-E441-DAF8-0879-C4E432DF1788}"/>
              </a:ext>
            </a:extLst>
          </p:cNvPr>
          <p:cNvSpPr/>
          <p:nvPr/>
        </p:nvSpPr>
        <p:spPr>
          <a:xfrm>
            <a:off x="238332" y="282707"/>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id="{772B59FC-8A1D-4CCE-AD0B-648E35D03DC4}"/>
              </a:ext>
            </a:extLst>
          </p:cNvPr>
          <p:cNvSpPr/>
          <p:nvPr/>
        </p:nvSpPr>
        <p:spPr>
          <a:xfrm>
            <a:off x="238992" y="1380030"/>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a:extLst>
              <a:ext uri="{FF2B5EF4-FFF2-40B4-BE49-F238E27FC236}">
                <a16:creationId xmlns:a16="http://schemas.microsoft.com/office/drawing/2014/main" id="{DB5E0F69-A965-3DE0-2918-BC3333BAAA55}"/>
              </a:ext>
            </a:extLst>
          </p:cNvPr>
          <p:cNvSpPr/>
          <p:nvPr/>
        </p:nvSpPr>
        <p:spPr>
          <a:xfrm>
            <a:off x="237672" y="2425490"/>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id="{DFE3B945-8FDC-3054-024B-4F214333D0B5}"/>
              </a:ext>
            </a:extLst>
          </p:cNvPr>
          <p:cNvSpPr/>
          <p:nvPr/>
        </p:nvSpPr>
        <p:spPr>
          <a:xfrm>
            <a:off x="238336" y="3567609"/>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Arrow: Left 55">
            <a:extLst>
              <a:ext uri="{FF2B5EF4-FFF2-40B4-BE49-F238E27FC236}">
                <a16:creationId xmlns:a16="http://schemas.microsoft.com/office/drawing/2014/main" id="{0B5585DE-4389-0FDD-551A-9EE431181E28}"/>
              </a:ext>
            </a:extLst>
          </p:cNvPr>
          <p:cNvSpPr/>
          <p:nvPr/>
        </p:nvSpPr>
        <p:spPr>
          <a:xfrm>
            <a:off x="4458882" y="241623"/>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Arrow: Left 56">
            <a:extLst>
              <a:ext uri="{FF2B5EF4-FFF2-40B4-BE49-F238E27FC236}">
                <a16:creationId xmlns:a16="http://schemas.microsoft.com/office/drawing/2014/main" id="{B7A8AA1A-6896-8102-13AE-79EA1F014363}"/>
              </a:ext>
            </a:extLst>
          </p:cNvPr>
          <p:cNvSpPr/>
          <p:nvPr/>
        </p:nvSpPr>
        <p:spPr>
          <a:xfrm>
            <a:off x="4458882" y="1333136"/>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Arrow: Left 57">
            <a:extLst>
              <a:ext uri="{FF2B5EF4-FFF2-40B4-BE49-F238E27FC236}">
                <a16:creationId xmlns:a16="http://schemas.microsoft.com/office/drawing/2014/main" id="{F4E378CA-9140-B66B-7114-7AB0F8075451}"/>
              </a:ext>
            </a:extLst>
          </p:cNvPr>
          <p:cNvSpPr/>
          <p:nvPr/>
        </p:nvSpPr>
        <p:spPr>
          <a:xfrm>
            <a:off x="4458882" y="2424649"/>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Arrow: Left 58">
            <a:extLst>
              <a:ext uri="{FF2B5EF4-FFF2-40B4-BE49-F238E27FC236}">
                <a16:creationId xmlns:a16="http://schemas.microsoft.com/office/drawing/2014/main" id="{52DDADB6-4C3B-3786-FD2E-809376E5C78C}"/>
              </a:ext>
            </a:extLst>
          </p:cNvPr>
          <p:cNvSpPr/>
          <p:nvPr/>
        </p:nvSpPr>
        <p:spPr>
          <a:xfrm>
            <a:off x="4458882" y="3565784"/>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a:extLst>
              <a:ext uri="{FF2B5EF4-FFF2-40B4-BE49-F238E27FC236}">
                <a16:creationId xmlns:a16="http://schemas.microsoft.com/office/drawing/2014/main" id="{4121C423-D5A8-B512-059B-567B985B7392}"/>
              </a:ext>
            </a:extLst>
          </p:cNvPr>
          <p:cNvSpPr/>
          <p:nvPr/>
        </p:nvSpPr>
        <p:spPr>
          <a:xfrm>
            <a:off x="3938469" y="277315"/>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60">
            <a:extLst>
              <a:ext uri="{FF2B5EF4-FFF2-40B4-BE49-F238E27FC236}">
                <a16:creationId xmlns:a16="http://schemas.microsoft.com/office/drawing/2014/main" id="{BC4034EC-E1DD-2FDA-7BCA-6B79BB079C5F}"/>
              </a:ext>
            </a:extLst>
          </p:cNvPr>
          <p:cNvSpPr/>
          <p:nvPr/>
        </p:nvSpPr>
        <p:spPr>
          <a:xfrm>
            <a:off x="3939129" y="1374638"/>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a:extLst>
              <a:ext uri="{FF2B5EF4-FFF2-40B4-BE49-F238E27FC236}">
                <a16:creationId xmlns:a16="http://schemas.microsoft.com/office/drawing/2014/main" id="{B4456616-12FC-6F4F-AD8B-7400E68A8DA6}"/>
              </a:ext>
            </a:extLst>
          </p:cNvPr>
          <p:cNvSpPr/>
          <p:nvPr/>
        </p:nvSpPr>
        <p:spPr>
          <a:xfrm>
            <a:off x="3937809" y="2420098"/>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ectangle 62">
            <a:extLst>
              <a:ext uri="{FF2B5EF4-FFF2-40B4-BE49-F238E27FC236}">
                <a16:creationId xmlns:a16="http://schemas.microsoft.com/office/drawing/2014/main" id="{13CB4622-EC41-CAD0-A815-E2EF309C2DE3}"/>
              </a:ext>
            </a:extLst>
          </p:cNvPr>
          <p:cNvSpPr/>
          <p:nvPr/>
        </p:nvSpPr>
        <p:spPr>
          <a:xfrm>
            <a:off x="3938473" y="3567609"/>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Arrow: Left 63">
            <a:extLst>
              <a:ext uri="{FF2B5EF4-FFF2-40B4-BE49-F238E27FC236}">
                <a16:creationId xmlns:a16="http://schemas.microsoft.com/office/drawing/2014/main" id="{F6985D70-DF5D-1090-064B-30AC1B500240}"/>
              </a:ext>
            </a:extLst>
          </p:cNvPr>
          <p:cNvSpPr/>
          <p:nvPr/>
        </p:nvSpPr>
        <p:spPr>
          <a:xfrm>
            <a:off x="758745" y="4518667"/>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Arrow: Left 64">
            <a:extLst>
              <a:ext uri="{FF2B5EF4-FFF2-40B4-BE49-F238E27FC236}">
                <a16:creationId xmlns:a16="http://schemas.microsoft.com/office/drawing/2014/main" id="{F7DBB970-28A7-0162-52EE-61209F76C79F}"/>
              </a:ext>
            </a:extLst>
          </p:cNvPr>
          <p:cNvSpPr/>
          <p:nvPr/>
        </p:nvSpPr>
        <p:spPr>
          <a:xfrm>
            <a:off x="758741" y="5609614"/>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65">
            <a:extLst>
              <a:ext uri="{FF2B5EF4-FFF2-40B4-BE49-F238E27FC236}">
                <a16:creationId xmlns:a16="http://schemas.microsoft.com/office/drawing/2014/main" id="{5619EC91-23BA-AC68-523B-DB889DDFF945}"/>
              </a:ext>
            </a:extLst>
          </p:cNvPr>
          <p:cNvSpPr/>
          <p:nvPr/>
        </p:nvSpPr>
        <p:spPr>
          <a:xfrm>
            <a:off x="237672" y="4514116"/>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Rectangle 66">
            <a:extLst>
              <a:ext uri="{FF2B5EF4-FFF2-40B4-BE49-F238E27FC236}">
                <a16:creationId xmlns:a16="http://schemas.microsoft.com/office/drawing/2014/main" id="{394E6D0C-C7E6-FBB4-A1E3-0A11FE6C7D62}"/>
              </a:ext>
            </a:extLst>
          </p:cNvPr>
          <p:cNvSpPr/>
          <p:nvPr/>
        </p:nvSpPr>
        <p:spPr>
          <a:xfrm>
            <a:off x="238332" y="5611439"/>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Arrow: Left 67">
            <a:extLst>
              <a:ext uri="{FF2B5EF4-FFF2-40B4-BE49-F238E27FC236}">
                <a16:creationId xmlns:a16="http://schemas.microsoft.com/office/drawing/2014/main" id="{8E6AA96E-4181-A1AA-1679-85BA3A091D61}"/>
              </a:ext>
            </a:extLst>
          </p:cNvPr>
          <p:cNvSpPr/>
          <p:nvPr/>
        </p:nvSpPr>
        <p:spPr>
          <a:xfrm>
            <a:off x="4458886" y="4529439"/>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Arrow: Left 68">
            <a:extLst>
              <a:ext uri="{FF2B5EF4-FFF2-40B4-BE49-F238E27FC236}">
                <a16:creationId xmlns:a16="http://schemas.microsoft.com/office/drawing/2014/main" id="{274F7845-E095-1270-3D0D-2209F920B963}"/>
              </a:ext>
            </a:extLst>
          </p:cNvPr>
          <p:cNvSpPr/>
          <p:nvPr/>
        </p:nvSpPr>
        <p:spPr>
          <a:xfrm>
            <a:off x="4458882" y="5620386"/>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ectangle 69">
            <a:extLst>
              <a:ext uri="{FF2B5EF4-FFF2-40B4-BE49-F238E27FC236}">
                <a16:creationId xmlns:a16="http://schemas.microsoft.com/office/drawing/2014/main" id="{94DB8AB9-85AB-1124-D296-DB94ED3F7EA1}"/>
              </a:ext>
            </a:extLst>
          </p:cNvPr>
          <p:cNvSpPr/>
          <p:nvPr/>
        </p:nvSpPr>
        <p:spPr>
          <a:xfrm>
            <a:off x="3937813" y="4524888"/>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a:extLst>
              <a:ext uri="{FF2B5EF4-FFF2-40B4-BE49-F238E27FC236}">
                <a16:creationId xmlns:a16="http://schemas.microsoft.com/office/drawing/2014/main" id="{F72AD74A-57C8-51B2-684A-06228B5EF9C9}"/>
              </a:ext>
            </a:extLst>
          </p:cNvPr>
          <p:cNvSpPr/>
          <p:nvPr/>
        </p:nvSpPr>
        <p:spPr>
          <a:xfrm>
            <a:off x="3938473" y="5622211"/>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49480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847E3CB-FDC5-D127-A2F0-9A1D97F9274C}"/>
              </a:ext>
            </a:extLst>
          </p:cNvPr>
          <p:cNvSpPr/>
          <p:nvPr/>
        </p:nvSpPr>
        <p:spPr>
          <a:xfrm>
            <a:off x="1361818" y="181823"/>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Arrow: Left 2">
            <a:extLst>
              <a:ext uri="{FF2B5EF4-FFF2-40B4-BE49-F238E27FC236}">
                <a16:creationId xmlns:a16="http://schemas.microsoft.com/office/drawing/2014/main" id="{407B0B84-761A-37E1-A81A-F1697E3B71E0}"/>
              </a:ext>
            </a:extLst>
          </p:cNvPr>
          <p:cNvSpPr/>
          <p:nvPr/>
        </p:nvSpPr>
        <p:spPr>
          <a:xfrm>
            <a:off x="758749" y="291811"/>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67366D02-D3B5-668A-DA79-48676BD7E101}"/>
              </a:ext>
            </a:extLst>
          </p:cNvPr>
          <p:cNvSpPr/>
          <p:nvPr/>
        </p:nvSpPr>
        <p:spPr>
          <a:xfrm>
            <a:off x="5054067" y="177272"/>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Left 4">
            <a:extLst>
              <a:ext uri="{FF2B5EF4-FFF2-40B4-BE49-F238E27FC236}">
                <a16:creationId xmlns:a16="http://schemas.microsoft.com/office/drawing/2014/main" id="{26CAFBB8-8D50-35CD-A812-7F61C3FEFE3B}"/>
              </a:ext>
            </a:extLst>
          </p:cNvPr>
          <p:cNvSpPr/>
          <p:nvPr/>
        </p:nvSpPr>
        <p:spPr>
          <a:xfrm>
            <a:off x="4450998" y="287260"/>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4E43E6A-4129-794F-AF75-F0A8867D8A0E}"/>
              </a:ext>
            </a:extLst>
          </p:cNvPr>
          <p:cNvSpPr txBox="1"/>
          <p:nvPr/>
        </p:nvSpPr>
        <p:spPr>
          <a:xfrm>
            <a:off x="1361818" y="366489"/>
            <a:ext cx="2273620" cy="369332"/>
          </a:xfrm>
          <a:prstGeom prst="rect">
            <a:avLst/>
          </a:prstGeom>
          <a:noFill/>
        </p:spPr>
        <p:txBody>
          <a:bodyPr wrap="square" rtlCol="0">
            <a:spAutoFit/>
          </a:bodyPr>
          <a:lstStyle/>
          <a:p>
            <a:pPr algn="ctr"/>
            <a:r>
              <a:rPr lang="en-GB" dirty="0"/>
              <a:t>Space Shuttle</a:t>
            </a:r>
          </a:p>
        </p:txBody>
      </p:sp>
      <p:sp>
        <p:nvSpPr>
          <p:cNvPr id="7" name="TextBox 6">
            <a:extLst>
              <a:ext uri="{FF2B5EF4-FFF2-40B4-BE49-F238E27FC236}">
                <a16:creationId xmlns:a16="http://schemas.microsoft.com/office/drawing/2014/main" id="{45571A92-0F9A-1C24-A766-9CEE0A0BE89B}"/>
              </a:ext>
            </a:extLst>
          </p:cNvPr>
          <p:cNvSpPr txBox="1"/>
          <p:nvPr/>
        </p:nvSpPr>
        <p:spPr>
          <a:xfrm>
            <a:off x="5054066" y="228879"/>
            <a:ext cx="2273620" cy="646331"/>
          </a:xfrm>
          <a:prstGeom prst="rect">
            <a:avLst/>
          </a:prstGeom>
          <a:noFill/>
        </p:spPr>
        <p:txBody>
          <a:bodyPr wrap="square" rtlCol="0">
            <a:spAutoFit/>
          </a:bodyPr>
          <a:lstStyle/>
          <a:p>
            <a:pPr algn="ctr"/>
            <a:r>
              <a:rPr lang="en-GB" dirty="0"/>
              <a:t>First popular </a:t>
            </a:r>
          </a:p>
          <a:p>
            <a:pPr algn="ctr"/>
            <a:r>
              <a:rPr lang="en-GB" dirty="0"/>
              <a:t>mobile phones</a:t>
            </a:r>
          </a:p>
        </p:txBody>
      </p:sp>
      <p:sp>
        <p:nvSpPr>
          <p:cNvPr id="8" name="Rectangle 7">
            <a:extLst>
              <a:ext uri="{FF2B5EF4-FFF2-40B4-BE49-F238E27FC236}">
                <a16:creationId xmlns:a16="http://schemas.microsoft.com/office/drawing/2014/main" id="{7F7773EC-6CC2-F9FD-59C7-BD00A2D97776}"/>
              </a:ext>
            </a:extLst>
          </p:cNvPr>
          <p:cNvSpPr/>
          <p:nvPr/>
        </p:nvSpPr>
        <p:spPr>
          <a:xfrm>
            <a:off x="1361818" y="1273336"/>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Left 8">
            <a:extLst>
              <a:ext uri="{FF2B5EF4-FFF2-40B4-BE49-F238E27FC236}">
                <a16:creationId xmlns:a16="http://schemas.microsoft.com/office/drawing/2014/main" id="{DF6F1582-589D-F26A-3B29-E7CBDE2D2BF3}"/>
              </a:ext>
            </a:extLst>
          </p:cNvPr>
          <p:cNvSpPr/>
          <p:nvPr/>
        </p:nvSpPr>
        <p:spPr>
          <a:xfrm>
            <a:off x="758749" y="1383324"/>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BDB56D64-4CC7-38E3-6C5C-DBBFE4EA618D}"/>
              </a:ext>
            </a:extLst>
          </p:cNvPr>
          <p:cNvSpPr/>
          <p:nvPr/>
        </p:nvSpPr>
        <p:spPr>
          <a:xfrm>
            <a:off x="5054067" y="1268785"/>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rrow: Left 10">
            <a:extLst>
              <a:ext uri="{FF2B5EF4-FFF2-40B4-BE49-F238E27FC236}">
                <a16:creationId xmlns:a16="http://schemas.microsoft.com/office/drawing/2014/main" id="{DCBBDBB9-DCCA-BFD8-EA6E-A85C599483BC}"/>
              </a:ext>
            </a:extLst>
          </p:cNvPr>
          <p:cNvSpPr/>
          <p:nvPr/>
        </p:nvSpPr>
        <p:spPr>
          <a:xfrm>
            <a:off x="4450998" y="1378773"/>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1210018D-B64F-D186-C03C-F440220E3B16}"/>
              </a:ext>
            </a:extLst>
          </p:cNvPr>
          <p:cNvSpPr txBox="1"/>
          <p:nvPr/>
        </p:nvSpPr>
        <p:spPr>
          <a:xfrm>
            <a:off x="1361818" y="1458002"/>
            <a:ext cx="2273620" cy="369332"/>
          </a:xfrm>
          <a:prstGeom prst="rect">
            <a:avLst/>
          </a:prstGeom>
          <a:noFill/>
        </p:spPr>
        <p:txBody>
          <a:bodyPr wrap="square" rtlCol="0">
            <a:spAutoFit/>
          </a:bodyPr>
          <a:lstStyle/>
          <a:p>
            <a:pPr algn="ctr"/>
            <a:r>
              <a:rPr lang="en-GB" dirty="0"/>
              <a:t>iPhone</a:t>
            </a:r>
          </a:p>
        </p:txBody>
      </p:sp>
      <p:sp>
        <p:nvSpPr>
          <p:cNvPr id="13" name="TextBox 12">
            <a:extLst>
              <a:ext uri="{FF2B5EF4-FFF2-40B4-BE49-F238E27FC236}">
                <a16:creationId xmlns:a16="http://schemas.microsoft.com/office/drawing/2014/main" id="{5A6D597D-7E6A-BF4C-99BB-6666D8235D4E}"/>
              </a:ext>
            </a:extLst>
          </p:cNvPr>
          <p:cNvSpPr txBox="1"/>
          <p:nvPr/>
        </p:nvSpPr>
        <p:spPr>
          <a:xfrm>
            <a:off x="5054064" y="1453451"/>
            <a:ext cx="2273620" cy="369332"/>
          </a:xfrm>
          <a:prstGeom prst="rect">
            <a:avLst/>
          </a:prstGeom>
          <a:noFill/>
        </p:spPr>
        <p:txBody>
          <a:bodyPr wrap="square" rtlCol="0">
            <a:spAutoFit/>
          </a:bodyPr>
          <a:lstStyle/>
          <a:p>
            <a:pPr algn="ctr"/>
            <a:r>
              <a:rPr lang="en-GB" dirty="0"/>
              <a:t>First home computer</a:t>
            </a:r>
          </a:p>
        </p:txBody>
      </p:sp>
      <p:sp>
        <p:nvSpPr>
          <p:cNvPr id="14" name="Rectangle 13">
            <a:extLst>
              <a:ext uri="{FF2B5EF4-FFF2-40B4-BE49-F238E27FC236}">
                <a16:creationId xmlns:a16="http://schemas.microsoft.com/office/drawing/2014/main" id="{75CF97D1-B00E-C99D-D7AF-75E05590AF7E}"/>
              </a:ext>
            </a:extLst>
          </p:cNvPr>
          <p:cNvSpPr/>
          <p:nvPr/>
        </p:nvSpPr>
        <p:spPr>
          <a:xfrm>
            <a:off x="1361818" y="2364849"/>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Arrow: Left 14">
            <a:extLst>
              <a:ext uri="{FF2B5EF4-FFF2-40B4-BE49-F238E27FC236}">
                <a16:creationId xmlns:a16="http://schemas.microsoft.com/office/drawing/2014/main" id="{B4AA64BB-B1E3-D4AB-DA26-06A653374EEC}"/>
              </a:ext>
            </a:extLst>
          </p:cNvPr>
          <p:cNvSpPr/>
          <p:nvPr/>
        </p:nvSpPr>
        <p:spPr>
          <a:xfrm>
            <a:off x="758749" y="2474837"/>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a:extLst>
              <a:ext uri="{FF2B5EF4-FFF2-40B4-BE49-F238E27FC236}">
                <a16:creationId xmlns:a16="http://schemas.microsoft.com/office/drawing/2014/main" id="{73E73030-5B5E-47DB-B924-6E7BA0A73E02}"/>
              </a:ext>
            </a:extLst>
          </p:cNvPr>
          <p:cNvSpPr/>
          <p:nvPr/>
        </p:nvSpPr>
        <p:spPr>
          <a:xfrm>
            <a:off x="5054067" y="2360298"/>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Left 16">
            <a:extLst>
              <a:ext uri="{FF2B5EF4-FFF2-40B4-BE49-F238E27FC236}">
                <a16:creationId xmlns:a16="http://schemas.microsoft.com/office/drawing/2014/main" id="{A15A3520-62AE-7952-5283-BB79AB981D7E}"/>
              </a:ext>
            </a:extLst>
          </p:cNvPr>
          <p:cNvSpPr/>
          <p:nvPr/>
        </p:nvSpPr>
        <p:spPr>
          <a:xfrm>
            <a:off x="4450998" y="2470286"/>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5914DAF5-2528-ECBF-358F-B4C86EC07347}"/>
              </a:ext>
            </a:extLst>
          </p:cNvPr>
          <p:cNvSpPr txBox="1"/>
          <p:nvPr/>
        </p:nvSpPr>
        <p:spPr>
          <a:xfrm>
            <a:off x="1361818" y="2549515"/>
            <a:ext cx="2273620" cy="369332"/>
          </a:xfrm>
          <a:prstGeom prst="rect">
            <a:avLst/>
          </a:prstGeom>
          <a:noFill/>
        </p:spPr>
        <p:txBody>
          <a:bodyPr wrap="square" rtlCol="0">
            <a:spAutoFit/>
          </a:bodyPr>
          <a:lstStyle/>
          <a:p>
            <a:pPr algn="ctr"/>
            <a:r>
              <a:rPr lang="en-GB" dirty="0"/>
              <a:t>First landing on Mars</a:t>
            </a:r>
          </a:p>
        </p:txBody>
      </p:sp>
      <p:sp>
        <p:nvSpPr>
          <p:cNvPr id="19" name="TextBox 18">
            <a:extLst>
              <a:ext uri="{FF2B5EF4-FFF2-40B4-BE49-F238E27FC236}">
                <a16:creationId xmlns:a16="http://schemas.microsoft.com/office/drawing/2014/main" id="{E0C41000-77A7-D224-3792-55FBB224A626}"/>
              </a:ext>
            </a:extLst>
          </p:cNvPr>
          <p:cNvSpPr txBox="1"/>
          <p:nvPr/>
        </p:nvSpPr>
        <p:spPr>
          <a:xfrm>
            <a:off x="5054067" y="2400622"/>
            <a:ext cx="2273620" cy="646331"/>
          </a:xfrm>
          <a:prstGeom prst="rect">
            <a:avLst/>
          </a:prstGeom>
          <a:noFill/>
        </p:spPr>
        <p:txBody>
          <a:bodyPr wrap="square" rtlCol="0">
            <a:spAutoFit/>
          </a:bodyPr>
          <a:lstStyle/>
          <a:p>
            <a:pPr algn="ctr"/>
            <a:r>
              <a:rPr lang="en-GB" dirty="0"/>
              <a:t>Voyager satellites launched</a:t>
            </a:r>
          </a:p>
        </p:txBody>
      </p:sp>
      <p:sp>
        <p:nvSpPr>
          <p:cNvPr id="44" name="Rectangle 43">
            <a:extLst>
              <a:ext uri="{FF2B5EF4-FFF2-40B4-BE49-F238E27FC236}">
                <a16:creationId xmlns:a16="http://schemas.microsoft.com/office/drawing/2014/main" id="{CF05EA02-ECA6-D4DD-3CD8-2772E957F87F}"/>
              </a:ext>
            </a:extLst>
          </p:cNvPr>
          <p:cNvSpPr/>
          <p:nvPr/>
        </p:nvSpPr>
        <p:spPr>
          <a:xfrm>
            <a:off x="7542755" y="177272"/>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45" name="Rectangle 44">
            <a:extLst>
              <a:ext uri="{FF2B5EF4-FFF2-40B4-BE49-F238E27FC236}">
                <a16:creationId xmlns:a16="http://schemas.microsoft.com/office/drawing/2014/main" id="{AB8CD3D3-1055-BB38-5174-53D1C32AF360}"/>
              </a:ext>
            </a:extLst>
          </p:cNvPr>
          <p:cNvSpPr/>
          <p:nvPr/>
        </p:nvSpPr>
        <p:spPr>
          <a:xfrm>
            <a:off x="7542757" y="1274595"/>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46" name="TextBox 45">
            <a:extLst>
              <a:ext uri="{FF2B5EF4-FFF2-40B4-BE49-F238E27FC236}">
                <a16:creationId xmlns:a16="http://schemas.microsoft.com/office/drawing/2014/main" id="{D90DFAFB-82AD-6D28-C95F-62A1982F850F}"/>
              </a:ext>
            </a:extLst>
          </p:cNvPr>
          <p:cNvSpPr txBox="1"/>
          <p:nvPr/>
        </p:nvSpPr>
        <p:spPr>
          <a:xfrm>
            <a:off x="7542755" y="1358715"/>
            <a:ext cx="2273620" cy="584775"/>
          </a:xfrm>
          <a:prstGeom prst="rect">
            <a:avLst/>
          </a:prstGeom>
          <a:noFill/>
        </p:spPr>
        <p:txBody>
          <a:bodyPr wrap="square" rtlCol="0">
            <a:spAutoFit/>
          </a:bodyPr>
          <a:lstStyle/>
          <a:p>
            <a:pPr algn="ctr"/>
            <a:r>
              <a:rPr lang="en-GB" sz="3200" dirty="0">
                <a:solidFill>
                  <a:srgbClr val="00B050"/>
                </a:solidFill>
              </a:rPr>
              <a:t>1940</a:t>
            </a:r>
          </a:p>
        </p:txBody>
      </p:sp>
      <p:sp>
        <p:nvSpPr>
          <p:cNvPr id="47" name="Rectangle 46">
            <a:extLst>
              <a:ext uri="{FF2B5EF4-FFF2-40B4-BE49-F238E27FC236}">
                <a16:creationId xmlns:a16="http://schemas.microsoft.com/office/drawing/2014/main" id="{262E5FD7-C97D-25BA-AEF6-53AC59399A87}"/>
              </a:ext>
            </a:extLst>
          </p:cNvPr>
          <p:cNvSpPr/>
          <p:nvPr/>
        </p:nvSpPr>
        <p:spPr>
          <a:xfrm>
            <a:off x="7542757" y="2366108"/>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48" name="Rectangle 47">
            <a:extLst>
              <a:ext uri="{FF2B5EF4-FFF2-40B4-BE49-F238E27FC236}">
                <a16:creationId xmlns:a16="http://schemas.microsoft.com/office/drawing/2014/main" id="{DEA50F2A-A6CA-DBAE-8EE8-9245A812441A}"/>
              </a:ext>
            </a:extLst>
          </p:cNvPr>
          <p:cNvSpPr/>
          <p:nvPr/>
        </p:nvSpPr>
        <p:spPr>
          <a:xfrm>
            <a:off x="7542756" y="3457621"/>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49" name="Rectangle 48">
            <a:extLst>
              <a:ext uri="{FF2B5EF4-FFF2-40B4-BE49-F238E27FC236}">
                <a16:creationId xmlns:a16="http://schemas.microsoft.com/office/drawing/2014/main" id="{12988D58-58DD-A138-5112-1A79151CB0FF}"/>
              </a:ext>
            </a:extLst>
          </p:cNvPr>
          <p:cNvSpPr/>
          <p:nvPr/>
        </p:nvSpPr>
        <p:spPr>
          <a:xfrm>
            <a:off x="7542756" y="4549134"/>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50" name="Rectangle 49">
            <a:extLst>
              <a:ext uri="{FF2B5EF4-FFF2-40B4-BE49-F238E27FC236}">
                <a16:creationId xmlns:a16="http://schemas.microsoft.com/office/drawing/2014/main" id="{FD51A917-36A8-1FD4-26FA-BC3E96B45B49}"/>
              </a:ext>
            </a:extLst>
          </p:cNvPr>
          <p:cNvSpPr/>
          <p:nvPr/>
        </p:nvSpPr>
        <p:spPr>
          <a:xfrm>
            <a:off x="7542755" y="5640647"/>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51" name="TextBox 50">
            <a:extLst>
              <a:ext uri="{FF2B5EF4-FFF2-40B4-BE49-F238E27FC236}">
                <a16:creationId xmlns:a16="http://schemas.microsoft.com/office/drawing/2014/main" id="{95C0E423-5CAC-5E38-D433-829668C8C625}"/>
              </a:ext>
            </a:extLst>
          </p:cNvPr>
          <p:cNvSpPr txBox="1"/>
          <p:nvPr/>
        </p:nvSpPr>
        <p:spPr>
          <a:xfrm>
            <a:off x="7552617" y="261392"/>
            <a:ext cx="2273620" cy="584775"/>
          </a:xfrm>
          <a:prstGeom prst="rect">
            <a:avLst/>
          </a:prstGeom>
          <a:noFill/>
        </p:spPr>
        <p:txBody>
          <a:bodyPr wrap="square" rtlCol="0">
            <a:spAutoFit/>
          </a:bodyPr>
          <a:lstStyle/>
          <a:p>
            <a:pPr algn="ctr"/>
            <a:r>
              <a:rPr lang="en-GB" sz="3200" dirty="0">
                <a:solidFill>
                  <a:srgbClr val="00B050"/>
                </a:solidFill>
              </a:rPr>
              <a:t>1930</a:t>
            </a:r>
          </a:p>
        </p:txBody>
      </p:sp>
      <p:sp>
        <p:nvSpPr>
          <p:cNvPr id="52" name="TextBox 51">
            <a:extLst>
              <a:ext uri="{FF2B5EF4-FFF2-40B4-BE49-F238E27FC236}">
                <a16:creationId xmlns:a16="http://schemas.microsoft.com/office/drawing/2014/main" id="{43901967-1AC6-5995-1EDA-9E830C54E4AC}"/>
              </a:ext>
            </a:extLst>
          </p:cNvPr>
          <p:cNvSpPr txBox="1"/>
          <p:nvPr/>
        </p:nvSpPr>
        <p:spPr>
          <a:xfrm>
            <a:off x="7532895" y="3539227"/>
            <a:ext cx="2273620" cy="584775"/>
          </a:xfrm>
          <a:prstGeom prst="rect">
            <a:avLst/>
          </a:prstGeom>
          <a:noFill/>
        </p:spPr>
        <p:txBody>
          <a:bodyPr wrap="square" rtlCol="0">
            <a:spAutoFit/>
          </a:bodyPr>
          <a:lstStyle/>
          <a:p>
            <a:pPr algn="ctr"/>
            <a:r>
              <a:rPr lang="en-GB" sz="3200" dirty="0">
                <a:solidFill>
                  <a:srgbClr val="00B050"/>
                </a:solidFill>
              </a:rPr>
              <a:t>1960</a:t>
            </a:r>
          </a:p>
        </p:txBody>
      </p:sp>
      <p:sp>
        <p:nvSpPr>
          <p:cNvPr id="53" name="TextBox 52">
            <a:extLst>
              <a:ext uri="{FF2B5EF4-FFF2-40B4-BE49-F238E27FC236}">
                <a16:creationId xmlns:a16="http://schemas.microsoft.com/office/drawing/2014/main" id="{F28BF24F-8C16-0E0C-727D-5D21AED5FEEF}"/>
              </a:ext>
            </a:extLst>
          </p:cNvPr>
          <p:cNvSpPr txBox="1"/>
          <p:nvPr/>
        </p:nvSpPr>
        <p:spPr>
          <a:xfrm>
            <a:off x="7542760" y="2447714"/>
            <a:ext cx="2273620" cy="584775"/>
          </a:xfrm>
          <a:prstGeom prst="rect">
            <a:avLst/>
          </a:prstGeom>
          <a:noFill/>
        </p:spPr>
        <p:txBody>
          <a:bodyPr wrap="square" rtlCol="0">
            <a:spAutoFit/>
          </a:bodyPr>
          <a:lstStyle/>
          <a:p>
            <a:pPr algn="ctr"/>
            <a:r>
              <a:rPr lang="en-GB" sz="3200" dirty="0">
                <a:solidFill>
                  <a:srgbClr val="00B050"/>
                </a:solidFill>
              </a:rPr>
              <a:t>1950</a:t>
            </a:r>
          </a:p>
        </p:txBody>
      </p:sp>
      <p:sp>
        <p:nvSpPr>
          <p:cNvPr id="54" name="TextBox 53">
            <a:extLst>
              <a:ext uri="{FF2B5EF4-FFF2-40B4-BE49-F238E27FC236}">
                <a16:creationId xmlns:a16="http://schemas.microsoft.com/office/drawing/2014/main" id="{BA46F5AD-58AB-0538-1B08-BF95C7307F56}"/>
              </a:ext>
            </a:extLst>
          </p:cNvPr>
          <p:cNvSpPr txBox="1"/>
          <p:nvPr/>
        </p:nvSpPr>
        <p:spPr>
          <a:xfrm>
            <a:off x="7523029" y="5733994"/>
            <a:ext cx="2273620" cy="584775"/>
          </a:xfrm>
          <a:prstGeom prst="rect">
            <a:avLst/>
          </a:prstGeom>
          <a:noFill/>
        </p:spPr>
        <p:txBody>
          <a:bodyPr wrap="square" rtlCol="0">
            <a:spAutoFit/>
          </a:bodyPr>
          <a:lstStyle/>
          <a:p>
            <a:pPr algn="ctr"/>
            <a:r>
              <a:rPr lang="en-GB" sz="3200" dirty="0">
                <a:solidFill>
                  <a:srgbClr val="00B050"/>
                </a:solidFill>
              </a:rPr>
              <a:t>2020</a:t>
            </a:r>
          </a:p>
        </p:txBody>
      </p:sp>
      <p:sp>
        <p:nvSpPr>
          <p:cNvPr id="55" name="TextBox 54">
            <a:extLst>
              <a:ext uri="{FF2B5EF4-FFF2-40B4-BE49-F238E27FC236}">
                <a16:creationId xmlns:a16="http://schemas.microsoft.com/office/drawing/2014/main" id="{8362B5F7-5F07-C7E0-2051-5AB78C27623F}"/>
              </a:ext>
            </a:extLst>
          </p:cNvPr>
          <p:cNvSpPr txBox="1"/>
          <p:nvPr/>
        </p:nvSpPr>
        <p:spPr>
          <a:xfrm>
            <a:off x="7532894" y="4642481"/>
            <a:ext cx="2273620" cy="584775"/>
          </a:xfrm>
          <a:prstGeom prst="rect">
            <a:avLst/>
          </a:prstGeom>
          <a:noFill/>
        </p:spPr>
        <p:txBody>
          <a:bodyPr wrap="square" rtlCol="0">
            <a:spAutoFit/>
          </a:bodyPr>
          <a:lstStyle/>
          <a:p>
            <a:pPr algn="ctr"/>
            <a:r>
              <a:rPr lang="en-GB" sz="3200" dirty="0">
                <a:solidFill>
                  <a:srgbClr val="00B050"/>
                </a:solidFill>
              </a:rPr>
              <a:t>2010</a:t>
            </a:r>
          </a:p>
        </p:txBody>
      </p:sp>
      <p:sp>
        <p:nvSpPr>
          <p:cNvPr id="56" name="Rectangle 55">
            <a:extLst>
              <a:ext uri="{FF2B5EF4-FFF2-40B4-BE49-F238E27FC236}">
                <a16:creationId xmlns:a16="http://schemas.microsoft.com/office/drawing/2014/main" id="{953D2CD7-7F18-52AF-70AB-B353DBF61C57}"/>
              </a:ext>
            </a:extLst>
          </p:cNvPr>
          <p:cNvSpPr/>
          <p:nvPr/>
        </p:nvSpPr>
        <p:spPr>
          <a:xfrm>
            <a:off x="5054066" y="3451811"/>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57" name="Rectangle 56">
            <a:extLst>
              <a:ext uri="{FF2B5EF4-FFF2-40B4-BE49-F238E27FC236}">
                <a16:creationId xmlns:a16="http://schemas.microsoft.com/office/drawing/2014/main" id="{A83004A8-417D-62F4-904E-BAB7F7E4B83C}"/>
              </a:ext>
            </a:extLst>
          </p:cNvPr>
          <p:cNvSpPr/>
          <p:nvPr/>
        </p:nvSpPr>
        <p:spPr>
          <a:xfrm>
            <a:off x="5054065" y="4543324"/>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58" name="Rectangle 57">
            <a:extLst>
              <a:ext uri="{FF2B5EF4-FFF2-40B4-BE49-F238E27FC236}">
                <a16:creationId xmlns:a16="http://schemas.microsoft.com/office/drawing/2014/main" id="{654E8B1B-F298-1E5A-586B-13D6FE298464}"/>
              </a:ext>
            </a:extLst>
          </p:cNvPr>
          <p:cNvSpPr/>
          <p:nvPr/>
        </p:nvSpPr>
        <p:spPr>
          <a:xfrm>
            <a:off x="5054065" y="5634837"/>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59" name="Rectangle 58">
            <a:extLst>
              <a:ext uri="{FF2B5EF4-FFF2-40B4-BE49-F238E27FC236}">
                <a16:creationId xmlns:a16="http://schemas.microsoft.com/office/drawing/2014/main" id="{88B04E16-A17E-BC09-FDD7-5A60740ADB12}"/>
              </a:ext>
            </a:extLst>
          </p:cNvPr>
          <p:cNvSpPr/>
          <p:nvPr/>
        </p:nvSpPr>
        <p:spPr>
          <a:xfrm>
            <a:off x="1361817" y="4547875"/>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60" name="Rectangle 59">
            <a:extLst>
              <a:ext uri="{FF2B5EF4-FFF2-40B4-BE49-F238E27FC236}">
                <a16:creationId xmlns:a16="http://schemas.microsoft.com/office/drawing/2014/main" id="{EDB1F205-1B93-B123-C979-1470E7D69AB9}"/>
              </a:ext>
            </a:extLst>
          </p:cNvPr>
          <p:cNvSpPr/>
          <p:nvPr/>
        </p:nvSpPr>
        <p:spPr>
          <a:xfrm>
            <a:off x="1361817" y="5639388"/>
            <a:ext cx="2273621" cy="750503"/>
          </a:xfrm>
          <a:prstGeom prst="rect">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00B050"/>
              </a:solidFill>
            </a:endParaRPr>
          </a:p>
        </p:txBody>
      </p:sp>
      <p:sp>
        <p:nvSpPr>
          <p:cNvPr id="61" name="TextBox 60">
            <a:extLst>
              <a:ext uri="{FF2B5EF4-FFF2-40B4-BE49-F238E27FC236}">
                <a16:creationId xmlns:a16="http://schemas.microsoft.com/office/drawing/2014/main" id="{247C4FC3-0296-B761-D6AF-3F6C23B3813E}"/>
              </a:ext>
            </a:extLst>
          </p:cNvPr>
          <p:cNvSpPr txBox="1"/>
          <p:nvPr/>
        </p:nvSpPr>
        <p:spPr>
          <a:xfrm>
            <a:off x="5063922" y="4624930"/>
            <a:ext cx="2273620" cy="584775"/>
          </a:xfrm>
          <a:prstGeom prst="rect">
            <a:avLst/>
          </a:prstGeom>
          <a:noFill/>
        </p:spPr>
        <p:txBody>
          <a:bodyPr wrap="square" rtlCol="0">
            <a:spAutoFit/>
          </a:bodyPr>
          <a:lstStyle/>
          <a:p>
            <a:pPr algn="ctr"/>
            <a:r>
              <a:rPr lang="en-GB" sz="3200" dirty="0">
                <a:solidFill>
                  <a:srgbClr val="00B050"/>
                </a:solidFill>
              </a:rPr>
              <a:t>1980</a:t>
            </a:r>
          </a:p>
        </p:txBody>
      </p:sp>
      <p:sp>
        <p:nvSpPr>
          <p:cNvPr id="62" name="TextBox 61">
            <a:extLst>
              <a:ext uri="{FF2B5EF4-FFF2-40B4-BE49-F238E27FC236}">
                <a16:creationId xmlns:a16="http://schemas.microsoft.com/office/drawing/2014/main" id="{570079C2-AE8F-0C25-0180-0F1E651B216B}"/>
              </a:ext>
            </a:extLst>
          </p:cNvPr>
          <p:cNvSpPr txBox="1"/>
          <p:nvPr/>
        </p:nvSpPr>
        <p:spPr>
          <a:xfrm>
            <a:off x="5073787" y="3533417"/>
            <a:ext cx="2273620" cy="584775"/>
          </a:xfrm>
          <a:prstGeom prst="rect">
            <a:avLst/>
          </a:prstGeom>
          <a:noFill/>
        </p:spPr>
        <p:txBody>
          <a:bodyPr wrap="square" rtlCol="0">
            <a:spAutoFit/>
          </a:bodyPr>
          <a:lstStyle/>
          <a:p>
            <a:pPr algn="ctr"/>
            <a:r>
              <a:rPr lang="en-GB" sz="3200" dirty="0">
                <a:solidFill>
                  <a:srgbClr val="00B050"/>
                </a:solidFill>
              </a:rPr>
              <a:t>1970</a:t>
            </a:r>
          </a:p>
        </p:txBody>
      </p:sp>
      <p:sp>
        <p:nvSpPr>
          <p:cNvPr id="63" name="TextBox 62">
            <a:extLst>
              <a:ext uri="{FF2B5EF4-FFF2-40B4-BE49-F238E27FC236}">
                <a16:creationId xmlns:a16="http://schemas.microsoft.com/office/drawing/2014/main" id="{73565B60-EAD6-B188-ABE7-0EFC129DDA94}"/>
              </a:ext>
            </a:extLst>
          </p:cNvPr>
          <p:cNvSpPr txBox="1"/>
          <p:nvPr/>
        </p:nvSpPr>
        <p:spPr>
          <a:xfrm>
            <a:off x="1361815" y="4626967"/>
            <a:ext cx="2273620" cy="584775"/>
          </a:xfrm>
          <a:prstGeom prst="rect">
            <a:avLst/>
          </a:prstGeom>
          <a:noFill/>
        </p:spPr>
        <p:txBody>
          <a:bodyPr wrap="square" rtlCol="0">
            <a:spAutoFit/>
          </a:bodyPr>
          <a:lstStyle/>
          <a:p>
            <a:pPr algn="ctr"/>
            <a:r>
              <a:rPr lang="en-GB" sz="3200" dirty="0">
                <a:solidFill>
                  <a:srgbClr val="00B050"/>
                </a:solidFill>
              </a:rPr>
              <a:t>2000</a:t>
            </a:r>
          </a:p>
        </p:txBody>
      </p:sp>
      <p:sp>
        <p:nvSpPr>
          <p:cNvPr id="64" name="TextBox 63">
            <a:extLst>
              <a:ext uri="{FF2B5EF4-FFF2-40B4-BE49-F238E27FC236}">
                <a16:creationId xmlns:a16="http://schemas.microsoft.com/office/drawing/2014/main" id="{42D7D153-13DE-0018-72F6-D3E6859977DD}"/>
              </a:ext>
            </a:extLst>
          </p:cNvPr>
          <p:cNvSpPr txBox="1"/>
          <p:nvPr/>
        </p:nvSpPr>
        <p:spPr>
          <a:xfrm>
            <a:off x="5063927" y="5713929"/>
            <a:ext cx="2273620" cy="584775"/>
          </a:xfrm>
          <a:prstGeom prst="rect">
            <a:avLst/>
          </a:prstGeom>
          <a:noFill/>
        </p:spPr>
        <p:txBody>
          <a:bodyPr wrap="square" rtlCol="0">
            <a:spAutoFit/>
          </a:bodyPr>
          <a:lstStyle/>
          <a:p>
            <a:pPr algn="ctr"/>
            <a:r>
              <a:rPr lang="en-GB" sz="3200" dirty="0">
                <a:solidFill>
                  <a:srgbClr val="00B050"/>
                </a:solidFill>
              </a:rPr>
              <a:t>1990</a:t>
            </a:r>
          </a:p>
        </p:txBody>
      </p:sp>
      <p:sp>
        <p:nvSpPr>
          <p:cNvPr id="65" name="TextBox 64">
            <a:extLst>
              <a:ext uri="{FF2B5EF4-FFF2-40B4-BE49-F238E27FC236}">
                <a16:creationId xmlns:a16="http://schemas.microsoft.com/office/drawing/2014/main" id="{F7E3C5B2-CCC3-368E-20EF-CB49D44FD154}"/>
              </a:ext>
            </a:extLst>
          </p:cNvPr>
          <p:cNvSpPr txBox="1"/>
          <p:nvPr/>
        </p:nvSpPr>
        <p:spPr>
          <a:xfrm>
            <a:off x="1361814" y="5730221"/>
            <a:ext cx="2273620" cy="584775"/>
          </a:xfrm>
          <a:prstGeom prst="rect">
            <a:avLst/>
          </a:prstGeom>
          <a:noFill/>
        </p:spPr>
        <p:txBody>
          <a:bodyPr wrap="square" rtlCol="0">
            <a:spAutoFit/>
          </a:bodyPr>
          <a:lstStyle/>
          <a:p>
            <a:pPr algn="ctr"/>
            <a:r>
              <a:rPr lang="en-GB" sz="3200" dirty="0">
                <a:solidFill>
                  <a:srgbClr val="00B050"/>
                </a:solidFill>
              </a:rPr>
              <a:t>2030</a:t>
            </a:r>
          </a:p>
        </p:txBody>
      </p:sp>
      <p:sp>
        <p:nvSpPr>
          <p:cNvPr id="66" name="Rectangle 65">
            <a:extLst>
              <a:ext uri="{FF2B5EF4-FFF2-40B4-BE49-F238E27FC236}">
                <a16:creationId xmlns:a16="http://schemas.microsoft.com/office/drawing/2014/main" id="{3D280FD7-6161-AE1D-8FC6-7B7454A74EFA}"/>
              </a:ext>
            </a:extLst>
          </p:cNvPr>
          <p:cNvSpPr/>
          <p:nvPr/>
        </p:nvSpPr>
        <p:spPr>
          <a:xfrm>
            <a:off x="1361814" y="3455796"/>
            <a:ext cx="2273621" cy="750503"/>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Arrow: Left 66">
            <a:extLst>
              <a:ext uri="{FF2B5EF4-FFF2-40B4-BE49-F238E27FC236}">
                <a16:creationId xmlns:a16="http://schemas.microsoft.com/office/drawing/2014/main" id="{416F71CB-2380-F849-F624-F922A49507E9}"/>
              </a:ext>
            </a:extLst>
          </p:cNvPr>
          <p:cNvSpPr/>
          <p:nvPr/>
        </p:nvSpPr>
        <p:spPr>
          <a:xfrm>
            <a:off x="758745" y="3565784"/>
            <a:ext cx="561718" cy="524717"/>
          </a:xfrm>
          <a:prstGeom prst="leftArrow">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036C5EBA-5BCE-02A8-89C4-52F65A746FBE}"/>
              </a:ext>
            </a:extLst>
          </p:cNvPr>
          <p:cNvSpPr txBox="1"/>
          <p:nvPr/>
        </p:nvSpPr>
        <p:spPr>
          <a:xfrm>
            <a:off x="1361814" y="3512359"/>
            <a:ext cx="2273620" cy="646331"/>
          </a:xfrm>
          <a:prstGeom prst="rect">
            <a:avLst/>
          </a:prstGeom>
          <a:noFill/>
        </p:spPr>
        <p:txBody>
          <a:bodyPr wrap="square" rtlCol="0">
            <a:spAutoFit/>
          </a:bodyPr>
          <a:lstStyle/>
          <a:p>
            <a:pPr algn="ctr"/>
            <a:r>
              <a:rPr lang="en-GB" dirty="0"/>
              <a:t>Social media (Facebook)</a:t>
            </a:r>
          </a:p>
        </p:txBody>
      </p:sp>
      <p:sp>
        <p:nvSpPr>
          <p:cNvPr id="69" name="Rectangle 68">
            <a:extLst>
              <a:ext uri="{FF2B5EF4-FFF2-40B4-BE49-F238E27FC236}">
                <a16:creationId xmlns:a16="http://schemas.microsoft.com/office/drawing/2014/main" id="{D562EBF3-456A-C5CD-8EA3-81C10258091C}"/>
              </a:ext>
            </a:extLst>
          </p:cNvPr>
          <p:cNvSpPr/>
          <p:nvPr/>
        </p:nvSpPr>
        <p:spPr>
          <a:xfrm>
            <a:off x="3933173" y="327503"/>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ectangle 69">
            <a:extLst>
              <a:ext uri="{FF2B5EF4-FFF2-40B4-BE49-F238E27FC236}">
                <a16:creationId xmlns:a16="http://schemas.microsoft.com/office/drawing/2014/main" id="{FCD54433-ACCA-C0AC-0891-439413B8E10D}"/>
              </a:ext>
            </a:extLst>
          </p:cNvPr>
          <p:cNvSpPr/>
          <p:nvPr/>
        </p:nvSpPr>
        <p:spPr>
          <a:xfrm>
            <a:off x="3933833" y="1424826"/>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a:extLst>
              <a:ext uri="{FF2B5EF4-FFF2-40B4-BE49-F238E27FC236}">
                <a16:creationId xmlns:a16="http://schemas.microsoft.com/office/drawing/2014/main" id="{3F734DAD-7F2B-1DEE-64AE-0CCBAC412837}"/>
              </a:ext>
            </a:extLst>
          </p:cNvPr>
          <p:cNvSpPr/>
          <p:nvPr/>
        </p:nvSpPr>
        <p:spPr>
          <a:xfrm>
            <a:off x="238336" y="327503"/>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Rectangle 71">
            <a:extLst>
              <a:ext uri="{FF2B5EF4-FFF2-40B4-BE49-F238E27FC236}">
                <a16:creationId xmlns:a16="http://schemas.microsoft.com/office/drawing/2014/main" id="{276DDF1F-696C-0A61-73EC-71F1C3496834}"/>
              </a:ext>
            </a:extLst>
          </p:cNvPr>
          <p:cNvSpPr/>
          <p:nvPr/>
        </p:nvSpPr>
        <p:spPr>
          <a:xfrm>
            <a:off x="238996" y="1424826"/>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Rectangle 72">
            <a:extLst>
              <a:ext uri="{FF2B5EF4-FFF2-40B4-BE49-F238E27FC236}">
                <a16:creationId xmlns:a16="http://schemas.microsoft.com/office/drawing/2014/main" id="{BAB16B8A-374E-226D-F64A-8ACB2531DA8E}"/>
              </a:ext>
            </a:extLst>
          </p:cNvPr>
          <p:cNvSpPr/>
          <p:nvPr/>
        </p:nvSpPr>
        <p:spPr>
          <a:xfrm>
            <a:off x="237676" y="2470286"/>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a:extLst>
              <a:ext uri="{FF2B5EF4-FFF2-40B4-BE49-F238E27FC236}">
                <a16:creationId xmlns:a16="http://schemas.microsoft.com/office/drawing/2014/main" id="{6DCB29A7-A4F0-C4B7-EE05-64D7AC76E84B}"/>
              </a:ext>
            </a:extLst>
          </p:cNvPr>
          <p:cNvSpPr/>
          <p:nvPr/>
        </p:nvSpPr>
        <p:spPr>
          <a:xfrm>
            <a:off x="238336" y="3567609"/>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ectangle 74">
            <a:extLst>
              <a:ext uri="{FF2B5EF4-FFF2-40B4-BE49-F238E27FC236}">
                <a16:creationId xmlns:a16="http://schemas.microsoft.com/office/drawing/2014/main" id="{5A8465A3-CAD6-0F16-0365-537A060D37BF}"/>
              </a:ext>
            </a:extLst>
          </p:cNvPr>
          <p:cNvSpPr/>
          <p:nvPr/>
        </p:nvSpPr>
        <p:spPr>
          <a:xfrm>
            <a:off x="3932512" y="2470286"/>
            <a:ext cx="476475" cy="44422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2496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41C41CE-6AC4-A3AE-204C-044E7ECDBBC7}"/>
              </a:ext>
            </a:extLst>
          </p:cNvPr>
          <p:cNvGraphicFramePr>
            <a:graphicFrameLocks noGrp="1"/>
          </p:cNvGraphicFramePr>
          <p:nvPr>
            <p:extLst>
              <p:ext uri="{D42A27DB-BD31-4B8C-83A1-F6EECF244321}">
                <p14:modId xmlns:p14="http://schemas.microsoft.com/office/powerpoint/2010/main" val="2997433225"/>
              </p:ext>
            </p:extLst>
          </p:nvPr>
        </p:nvGraphicFramePr>
        <p:xfrm>
          <a:off x="136664" y="174929"/>
          <a:ext cx="9632672" cy="1573274"/>
        </p:xfrm>
        <a:graphic>
          <a:graphicData uri="http://schemas.openxmlformats.org/drawingml/2006/table">
            <a:tbl>
              <a:tblPr firstRow="1" bandRow="1">
                <a:tableStyleId>{5940675A-B579-460E-94D1-54222C63F5DA}</a:tableStyleId>
              </a:tblPr>
              <a:tblGrid>
                <a:gridCol w="602042">
                  <a:extLst>
                    <a:ext uri="{9D8B030D-6E8A-4147-A177-3AD203B41FA5}">
                      <a16:colId xmlns:a16="http://schemas.microsoft.com/office/drawing/2014/main" val="1136888843"/>
                    </a:ext>
                  </a:extLst>
                </a:gridCol>
                <a:gridCol w="602042">
                  <a:extLst>
                    <a:ext uri="{9D8B030D-6E8A-4147-A177-3AD203B41FA5}">
                      <a16:colId xmlns:a16="http://schemas.microsoft.com/office/drawing/2014/main" val="3747996295"/>
                    </a:ext>
                  </a:extLst>
                </a:gridCol>
                <a:gridCol w="602042">
                  <a:extLst>
                    <a:ext uri="{9D8B030D-6E8A-4147-A177-3AD203B41FA5}">
                      <a16:colId xmlns:a16="http://schemas.microsoft.com/office/drawing/2014/main" val="3268742809"/>
                    </a:ext>
                  </a:extLst>
                </a:gridCol>
                <a:gridCol w="602042">
                  <a:extLst>
                    <a:ext uri="{9D8B030D-6E8A-4147-A177-3AD203B41FA5}">
                      <a16:colId xmlns:a16="http://schemas.microsoft.com/office/drawing/2014/main" val="4221421551"/>
                    </a:ext>
                  </a:extLst>
                </a:gridCol>
                <a:gridCol w="602042">
                  <a:extLst>
                    <a:ext uri="{9D8B030D-6E8A-4147-A177-3AD203B41FA5}">
                      <a16:colId xmlns:a16="http://schemas.microsoft.com/office/drawing/2014/main" val="686135013"/>
                    </a:ext>
                  </a:extLst>
                </a:gridCol>
                <a:gridCol w="602042">
                  <a:extLst>
                    <a:ext uri="{9D8B030D-6E8A-4147-A177-3AD203B41FA5}">
                      <a16:colId xmlns:a16="http://schemas.microsoft.com/office/drawing/2014/main" val="2008966829"/>
                    </a:ext>
                  </a:extLst>
                </a:gridCol>
                <a:gridCol w="602042">
                  <a:extLst>
                    <a:ext uri="{9D8B030D-6E8A-4147-A177-3AD203B41FA5}">
                      <a16:colId xmlns:a16="http://schemas.microsoft.com/office/drawing/2014/main" val="4001707538"/>
                    </a:ext>
                  </a:extLst>
                </a:gridCol>
                <a:gridCol w="602042">
                  <a:extLst>
                    <a:ext uri="{9D8B030D-6E8A-4147-A177-3AD203B41FA5}">
                      <a16:colId xmlns:a16="http://schemas.microsoft.com/office/drawing/2014/main" val="3395149991"/>
                    </a:ext>
                  </a:extLst>
                </a:gridCol>
                <a:gridCol w="602042">
                  <a:extLst>
                    <a:ext uri="{9D8B030D-6E8A-4147-A177-3AD203B41FA5}">
                      <a16:colId xmlns:a16="http://schemas.microsoft.com/office/drawing/2014/main" val="2176654091"/>
                    </a:ext>
                  </a:extLst>
                </a:gridCol>
                <a:gridCol w="602042">
                  <a:extLst>
                    <a:ext uri="{9D8B030D-6E8A-4147-A177-3AD203B41FA5}">
                      <a16:colId xmlns:a16="http://schemas.microsoft.com/office/drawing/2014/main" val="299014598"/>
                    </a:ext>
                  </a:extLst>
                </a:gridCol>
                <a:gridCol w="602042">
                  <a:extLst>
                    <a:ext uri="{9D8B030D-6E8A-4147-A177-3AD203B41FA5}">
                      <a16:colId xmlns:a16="http://schemas.microsoft.com/office/drawing/2014/main" val="3397036690"/>
                    </a:ext>
                  </a:extLst>
                </a:gridCol>
                <a:gridCol w="602042">
                  <a:extLst>
                    <a:ext uri="{9D8B030D-6E8A-4147-A177-3AD203B41FA5}">
                      <a16:colId xmlns:a16="http://schemas.microsoft.com/office/drawing/2014/main" val="881949827"/>
                    </a:ext>
                  </a:extLst>
                </a:gridCol>
                <a:gridCol w="602042">
                  <a:extLst>
                    <a:ext uri="{9D8B030D-6E8A-4147-A177-3AD203B41FA5}">
                      <a16:colId xmlns:a16="http://schemas.microsoft.com/office/drawing/2014/main" val="4099182638"/>
                    </a:ext>
                  </a:extLst>
                </a:gridCol>
                <a:gridCol w="602042">
                  <a:extLst>
                    <a:ext uri="{9D8B030D-6E8A-4147-A177-3AD203B41FA5}">
                      <a16:colId xmlns:a16="http://schemas.microsoft.com/office/drawing/2014/main" val="1297855886"/>
                    </a:ext>
                  </a:extLst>
                </a:gridCol>
                <a:gridCol w="602042">
                  <a:extLst>
                    <a:ext uri="{9D8B030D-6E8A-4147-A177-3AD203B41FA5}">
                      <a16:colId xmlns:a16="http://schemas.microsoft.com/office/drawing/2014/main" val="4058359551"/>
                    </a:ext>
                  </a:extLst>
                </a:gridCol>
                <a:gridCol w="602042">
                  <a:extLst>
                    <a:ext uri="{9D8B030D-6E8A-4147-A177-3AD203B41FA5}">
                      <a16:colId xmlns:a16="http://schemas.microsoft.com/office/drawing/2014/main" val="2094473823"/>
                    </a:ext>
                  </a:extLst>
                </a:gridCol>
              </a:tblGrid>
              <a:tr h="1573274">
                <a:tc>
                  <a:txBody>
                    <a:bodyPr/>
                    <a:lstStyle/>
                    <a:p>
                      <a:pPr algn="ctr" rtl="0" fontAlgn="ctr"/>
                      <a:r>
                        <a:rPr lang="en-GB" sz="2700" u="none" strike="noStrike" dirty="0">
                          <a:effectLst/>
                        </a:rPr>
                        <a:t>1939</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1945</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a:effectLst/>
                        </a:rPr>
                        <a:t>1958</a:t>
                      </a:r>
                      <a:endParaRPr lang="en-GB" sz="2700" b="0" i="0" u="none" strike="noStrike">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1961</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a:effectLst/>
                        </a:rPr>
                        <a:t>1967</a:t>
                      </a:r>
                      <a:endParaRPr lang="en-GB" sz="2700" b="0" i="0" u="none" strike="noStrike">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1969</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a:effectLst/>
                        </a:rPr>
                        <a:t>1972</a:t>
                      </a:r>
                      <a:endParaRPr lang="en-GB" sz="2700" b="0" i="0" u="none" strike="noStrike">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1976</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1977</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1981</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1989</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1980s</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1990s</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1994</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2006</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tc>
                  <a:txBody>
                    <a:bodyPr/>
                    <a:lstStyle/>
                    <a:p>
                      <a:pPr algn="ctr" rtl="0" fontAlgn="ctr"/>
                      <a:r>
                        <a:rPr lang="en-GB" sz="2700" u="none" strike="noStrike" dirty="0">
                          <a:effectLst/>
                        </a:rPr>
                        <a:t>2007</a:t>
                      </a:r>
                      <a:endParaRPr lang="en-GB" sz="2700" b="0" i="0" u="none" strike="noStrike" dirty="0">
                        <a:solidFill>
                          <a:srgbClr val="000000"/>
                        </a:solidFill>
                        <a:effectLst/>
                        <a:latin typeface="Aptos" panose="020B0004020202020204" pitchFamily="34" charset="0"/>
                      </a:endParaRPr>
                    </a:p>
                  </a:txBody>
                  <a:tcPr marL="6835" marR="6835" marT="6835" marB="0" vert="vert270" anchor="ctr"/>
                </a:tc>
                <a:extLst>
                  <a:ext uri="{0D108BD9-81ED-4DB2-BD59-A6C34878D82A}">
                    <a16:rowId xmlns:a16="http://schemas.microsoft.com/office/drawing/2014/main" val="2013744377"/>
                  </a:ext>
                </a:extLst>
              </a:tr>
            </a:tbl>
          </a:graphicData>
        </a:graphic>
      </p:graphicFrame>
      <p:graphicFrame>
        <p:nvGraphicFramePr>
          <p:cNvPr id="3" name="Table 2">
            <a:extLst>
              <a:ext uri="{FF2B5EF4-FFF2-40B4-BE49-F238E27FC236}">
                <a16:creationId xmlns:a16="http://schemas.microsoft.com/office/drawing/2014/main" id="{6DC3CF23-9860-9AA4-BC7B-3651C1B75AE2}"/>
              </a:ext>
            </a:extLst>
          </p:cNvPr>
          <p:cNvGraphicFramePr>
            <a:graphicFrameLocks noGrp="1"/>
          </p:cNvGraphicFramePr>
          <p:nvPr>
            <p:extLst>
              <p:ext uri="{D42A27DB-BD31-4B8C-83A1-F6EECF244321}">
                <p14:modId xmlns:p14="http://schemas.microsoft.com/office/powerpoint/2010/main" val="785127157"/>
              </p:ext>
            </p:extLst>
          </p:nvPr>
        </p:nvGraphicFramePr>
        <p:xfrm>
          <a:off x="133992" y="2015493"/>
          <a:ext cx="9635344" cy="4667578"/>
        </p:xfrm>
        <a:graphic>
          <a:graphicData uri="http://schemas.openxmlformats.org/drawingml/2006/table">
            <a:tbl>
              <a:tblPr firstRow="1" bandRow="1">
                <a:tableStyleId>{5940675A-B579-460E-94D1-54222C63F5DA}</a:tableStyleId>
              </a:tblPr>
              <a:tblGrid>
                <a:gridCol w="602209">
                  <a:extLst>
                    <a:ext uri="{9D8B030D-6E8A-4147-A177-3AD203B41FA5}">
                      <a16:colId xmlns:a16="http://schemas.microsoft.com/office/drawing/2014/main" val="2328091141"/>
                    </a:ext>
                  </a:extLst>
                </a:gridCol>
                <a:gridCol w="602209">
                  <a:extLst>
                    <a:ext uri="{9D8B030D-6E8A-4147-A177-3AD203B41FA5}">
                      <a16:colId xmlns:a16="http://schemas.microsoft.com/office/drawing/2014/main" val="487847671"/>
                    </a:ext>
                  </a:extLst>
                </a:gridCol>
                <a:gridCol w="602209">
                  <a:extLst>
                    <a:ext uri="{9D8B030D-6E8A-4147-A177-3AD203B41FA5}">
                      <a16:colId xmlns:a16="http://schemas.microsoft.com/office/drawing/2014/main" val="3227252300"/>
                    </a:ext>
                  </a:extLst>
                </a:gridCol>
                <a:gridCol w="602209">
                  <a:extLst>
                    <a:ext uri="{9D8B030D-6E8A-4147-A177-3AD203B41FA5}">
                      <a16:colId xmlns:a16="http://schemas.microsoft.com/office/drawing/2014/main" val="633237171"/>
                    </a:ext>
                  </a:extLst>
                </a:gridCol>
                <a:gridCol w="602209">
                  <a:extLst>
                    <a:ext uri="{9D8B030D-6E8A-4147-A177-3AD203B41FA5}">
                      <a16:colId xmlns:a16="http://schemas.microsoft.com/office/drawing/2014/main" val="94983905"/>
                    </a:ext>
                  </a:extLst>
                </a:gridCol>
                <a:gridCol w="602209">
                  <a:extLst>
                    <a:ext uri="{9D8B030D-6E8A-4147-A177-3AD203B41FA5}">
                      <a16:colId xmlns:a16="http://schemas.microsoft.com/office/drawing/2014/main" val="3082842632"/>
                    </a:ext>
                  </a:extLst>
                </a:gridCol>
                <a:gridCol w="602209">
                  <a:extLst>
                    <a:ext uri="{9D8B030D-6E8A-4147-A177-3AD203B41FA5}">
                      <a16:colId xmlns:a16="http://schemas.microsoft.com/office/drawing/2014/main" val="4205449728"/>
                    </a:ext>
                  </a:extLst>
                </a:gridCol>
                <a:gridCol w="602209">
                  <a:extLst>
                    <a:ext uri="{9D8B030D-6E8A-4147-A177-3AD203B41FA5}">
                      <a16:colId xmlns:a16="http://schemas.microsoft.com/office/drawing/2014/main" val="4079510055"/>
                    </a:ext>
                  </a:extLst>
                </a:gridCol>
                <a:gridCol w="602209">
                  <a:extLst>
                    <a:ext uri="{9D8B030D-6E8A-4147-A177-3AD203B41FA5}">
                      <a16:colId xmlns:a16="http://schemas.microsoft.com/office/drawing/2014/main" val="4138377847"/>
                    </a:ext>
                  </a:extLst>
                </a:gridCol>
                <a:gridCol w="602209">
                  <a:extLst>
                    <a:ext uri="{9D8B030D-6E8A-4147-A177-3AD203B41FA5}">
                      <a16:colId xmlns:a16="http://schemas.microsoft.com/office/drawing/2014/main" val="3487070895"/>
                    </a:ext>
                  </a:extLst>
                </a:gridCol>
                <a:gridCol w="602209">
                  <a:extLst>
                    <a:ext uri="{9D8B030D-6E8A-4147-A177-3AD203B41FA5}">
                      <a16:colId xmlns:a16="http://schemas.microsoft.com/office/drawing/2014/main" val="144589328"/>
                    </a:ext>
                  </a:extLst>
                </a:gridCol>
                <a:gridCol w="602209">
                  <a:extLst>
                    <a:ext uri="{9D8B030D-6E8A-4147-A177-3AD203B41FA5}">
                      <a16:colId xmlns:a16="http://schemas.microsoft.com/office/drawing/2014/main" val="53639817"/>
                    </a:ext>
                  </a:extLst>
                </a:gridCol>
                <a:gridCol w="602209">
                  <a:extLst>
                    <a:ext uri="{9D8B030D-6E8A-4147-A177-3AD203B41FA5}">
                      <a16:colId xmlns:a16="http://schemas.microsoft.com/office/drawing/2014/main" val="1016751150"/>
                    </a:ext>
                  </a:extLst>
                </a:gridCol>
                <a:gridCol w="602209">
                  <a:extLst>
                    <a:ext uri="{9D8B030D-6E8A-4147-A177-3AD203B41FA5}">
                      <a16:colId xmlns:a16="http://schemas.microsoft.com/office/drawing/2014/main" val="1037898049"/>
                    </a:ext>
                  </a:extLst>
                </a:gridCol>
                <a:gridCol w="602209">
                  <a:extLst>
                    <a:ext uri="{9D8B030D-6E8A-4147-A177-3AD203B41FA5}">
                      <a16:colId xmlns:a16="http://schemas.microsoft.com/office/drawing/2014/main" val="1199045489"/>
                    </a:ext>
                  </a:extLst>
                </a:gridCol>
                <a:gridCol w="602209">
                  <a:extLst>
                    <a:ext uri="{9D8B030D-6E8A-4147-A177-3AD203B41FA5}">
                      <a16:colId xmlns:a16="http://schemas.microsoft.com/office/drawing/2014/main" val="1034242839"/>
                    </a:ext>
                  </a:extLst>
                </a:gridCol>
              </a:tblGrid>
              <a:tr h="4667578">
                <a:tc>
                  <a:txBody>
                    <a:bodyPr/>
                    <a:lstStyle/>
                    <a:p>
                      <a:pPr algn="ctr" rtl="0" fontAlgn="ctr"/>
                      <a:r>
                        <a:rPr lang="en-GB" sz="1600" u="none" strike="noStrike" dirty="0">
                          <a:solidFill>
                            <a:schemeClr val="bg1"/>
                          </a:solidFill>
                          <a:effectLst/>
                        </a:rPr>
                        <a:t>Start of WW II</a:t>
                      </a:r>
                      <a:endParaRPr lang="en-GB" sz="1600" b="0" i="0" u="none" strike="noStrike" dirty="0">
                        <a:solidFill>
                          <a:schemeClr val="bg1"/>
                        </a:solidFill>
                        <a:effectLst/>
                        <a:latin typeface="Aptos" panose="020B0004020202020204" pitchFamily="34" charset="0"/>
                      </a:endParaRPr>
                    </a:p>
                  </a:txBody>
                  <a:tcPr marL="6838" marR="6838" marT="6838" marB="0" vert="vert270" anchor="ctr">
                    <a:solidFill>
                      <a:schemeClr val="accent5">
                        <a:lumMod val="60000"/>
                        <a:lumOff val="40000"/>
                      </a:schemeClr>
                    </a:solidFill>
                  </a:tcPr>
                </a:tc>
                <a:tc>
                  <a:txBody>
                    <a:bodyPr/>
                    <a:lstStyle/>
                    <a:p>
                      <a:pPr algn="ctr" rtl="0" fontAlgn="ctr"/>
                      <a:r>
                        <a:rPr lang="en-GB" sz="1600" u="none" strike="noStrike" dirty="0">
                          <a:solidFill>
                            <a:schemeClr val="bg1"/>
                          </a:solidFill>
                          <a:effectLst/>
                        </a:rPr>
                        <a:t>End of WW II </a:t>
                      </a:r>
                      <a:endParaRPr lang="en-GB" sz="1600" b="0" i="0" u="none" strike="noStrike" dirty="0">
                        <a:solidFill>
                          <a:schemeClr val="bg1"/>
                        </a:solidFill>
                        <a:effectLst/>
                        <a:latin typeface="Aptos" panose="020B0004020202020204" pitchFamily="34" charset="0"/>
                      </a:endParaRPr>
                    </a:p>
                  </a:txBody>
                  <a:tcPr marL="6838" marR="6838" marT="6838" marB="0" vert="vert270" anchor="ctr">
                    <a:solidFill>
                      <a:schemeClr val="accent5">
                        <a:lumMod val="60000"/>
                        <a:lumOff val="40000"/>
                      </a:schemeClr>
                    </a:solidFill>
                  </a:tcPr>
                </a:tc>
                <a:tc>
                  <a:txBody>
                    <a:bodyPr/>
                    <a:lstStyle/>
                    <a:p>
                      <a:pPr algn="ctr" rtl="0" fontAlgn="ctr"/>
                      <a:r>
                        <a:rPr lang="en-GB" sz="1600" u="none" strike="noStrike" dirty="0">
                          <a:solidFill>
                            <a:schemeClr val="tx1"/>
                          </a:solidFill>
                          <a:effectLst/>
                        </a:rPr>
                        <a:t>First satellite (Sputnik)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First person in space (Yuri Gagarin)</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bg1"/>
                          </a:solidFill>
                          <a:effectLst/>
                        </a:rPr>
                        <a:t>Colour TV in UK </a:t>
                      </a:r>
                      <a:endParaRPr lang="en-GB" sz="1600" b="0" i="0" u="none" strike="noStrike" dirty="0">
                        <a:solidFill>
                          <a:schemeClr val="bg1"/>
                        </a:solidFill>
                        <a:effectLst/>
                        <a:latin typeface="Aptos" panose="020B0004020202020204" pitchFamily="34" charset="0"/>
                      </a:endParaRPr>
                    </a:p>
                  </a:txBody>
                  <a:tcPr marL="6838" marR="6838" marT="6838" marB="0" vert="vert270" anchor="ctr">
                    <a:solidFill>
                      <a:srgbClr val="00B0F0"/>
                    </a:solidFill>
                  </a:tcPr>
                </a:tc>
                <a:tc>
                  <a:txBody>
                    <a:bodyPr/>
                    <a:lstStyle/>
                    <a:p>
                      <a:pPr algn="ctr" rtl="0" fontAlgn="ctr"/>
                      <a:r>
                        <a:rPr lang="en-GB" sz="1600" u="none" strike="noStrike" dirty="0">
                          <a:solidFill>
                            <a:schemeClr val="tx1"/>
                          </a:solidFill>
                          <a:effectLst/>
                        </a:rPr>
                        <a:t>First person on Moon (Neil Armstrong)</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a:solidFill>
                            <a:schemeClr val="tx1"/>
                          </a:solidFill>
                          <a:effectLst/>
                        </a:rPr>
                        <a:t>Last person on Moon (Gene Cernan / Jack Schmitt)</a:t>
                      </a:r>
                      <a:endParaRPr lang="en-GB" sz="1600" b="0" i="0" u="none" strike="noStrike">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First landing on Mars (Viking 1)</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Voyager satellites launched</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Space shuttle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UK's first satellite TV service (Sky TV)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First home computer</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2">
                        <a:lumMod val="60000"/>
                        <a:lumOff val="40000"/>
                      </a:schemeClr>
                    </a:solidFill>
                  </a:tcPr>
                </a:tc>
                <a:tc>
                  <a:txBody>
                    <a:bodyPr/>
                    <a:lstStyle/>
                    <a:p>
                      <a:pPr algn="ctr" rtl="0" fontAlgn="ctr"/>
                      <a:r>
                        <a:rPr lang="en-GB" sz="1600" u="none" strike="noStrike" dirty="0">
                          <a:solidFill>
                            <a:schemeClr val="tx1"/>
                          </a:solidFill>
                          <a:effectLst/>
                        </a:rPr>
                        <a:t>First popular mobile phones</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tc>
                  <a:txBody>
                    <a:bodyPr/>
                    <a:lstStyle/>
                    <a:p>
                      <a:pPr algn="ctr" rtl="0" fontAlgn="ctr"/>
                      <a:r>
                        <a:rPr lang="en-GB" sz="1600" u="none" strike="noStrike" dirty="0">
                          <a:solidFill>
                            <a:schemeClr val="tx1"/>
                          </a:solidFill>
                          <a:effectLst/>
                        </a:rPr>
                        <a:t>Websites for everyday use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2">
                        <a:lumMod val="60000"/>
                        <a:lumOff val="40000"/>
                      </a:schemeClr>
                    </a:solidFill>
                  </a:tcPr>
                </a:tc>
                <a:tc>
                  <a:txBody>
                    <a:bodyPr/>
                    <a:lstStyle/>
                    <a:p>
                      <a:pPr algn="ctr" rtl="0" fontAlgn="ctr"/>
                      <a:r>
                        <a:rPr lang="en-GB" sz="1600" u="none" strike="noStrike" dirty="0">
                          <a:solidFill>
                            <a:schemeClr val="tx1"/>
                          </a:solidFill>
                          <a:effectLst/>
                        </a:rPr>
                        <a:t>Social media (Facebook)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2">
                        <a:lumMod val="60000"/>
                        <a:lumOff val="40000"/>
                      </a:schemeClr>
                    </a:solidFill>
                  </a:tcPr>
                </a:tc>
                <a:tc>
                  <a:txBody>
                    <a:bodyPr/>
                    <a:lstStyle/>
                    <a:p>
                      <a:pPr algn="ctr" rtl="0" fontAlgn="ctr"/>
                      <a:r>
                        <a:rPr lang="en-GB" sz="1600" u="none" strike="noStrike" dirty="0">
                          <a:solidFill>
                            <a:schemeClr val="tx1"/>
                          </a:solidFill>
                          <a:effectLst/>
                        </a:rPr>
                        <a:t>iPhone </a:t>
                      </a:r>
                      <a:endParaRPr lang="en-GB" sz="1600" b="0" i="0" u="none" strike="noStrike" dirty="0">
                        <a:solidFill>
                          <a:schemeClr val="tx1"/>
                        </a:solidFill>
                        <a:effectLst/>
                        <a:latin typeface="Aptos" panose="020B0004020202020204" pitchFamily="34" charset="0"/>
                      </a:endParaRPr>
                    </a:p>
                  </a:txBody>
                  <a:tcPr marL="6838" marR="6838" marT="6838" marB="0" vert="vert270" anchor="ctr">
                    <a:solidFill>
                      <a:schemeClr val="accent6">
                        <a:lumMod val="60000"/>
                        <a:lumOff val="40000"/>
                      </a:schemeClr>
                    </a:solidFill>
                  </a:tcPr>
                </a:tc>
                <a:extLst>
                  <a:ext uri="{0D108BD9-81ED-4DB2-BD59-A6C34878D82A}">
                    <a16:rowId xmlns:a16="http://schemas.microsoft.com/office/drawing/2014/main" val="767846623"/>
                  </a:ext>
                </a:extLst>
              </a:tr>
            </a:tbl>
          </a:graphicData>
        </a:graphic>
      </p:graphicFrame>
    </p:spTree>
    <p:extLst>
      <p:ext uri="{BB962C8B-B14F-4D97-AF65-F5344CB8AC3E}">
        <p14:creationId xmlns:p14="http://schemas.microsoft.com/office/powerpoint/2010/main" val="42300424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b0b9c9a-2369-492c-819f-51f59b67902a}" enabled="1" method="Standard" siteId="{a0806fa7-0275-413a-92f7-30d003a0e1be}" removed="0"/>
</clbl:labelList>
</file>

<file path=docProps/app.xml><?xml version="1.0" encoding="utf-8"?>
<Properties xmlns="http://schemas.openxmlformats.org/officeDocument/2006/extended-properties" xmlns:vt="http://schemas.openxmlformats.org/officeDocument/2006/docPropsVTypes">
  <Template>Office Theme</Template>
  <TotalTime>2548</TotalTime>
  <Words>383</Words>
  <Application>Microsoft Office PowerPoint</Application>
  <PresentationFormat>A4 Paper (210x297 mm)</PresentationFormat>
  <Paragraphs>76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Graham Colman</dc:creator>
  <cp:lastModifiedBy>Graham Colman</cp:lastModifiedBy>
  <cp:revision>2</cp:revision>
  <dcterms:created xsi:type="dcterms:W3CDTF">2025-09-10T21:05:30Z</dcterms:created>
  <dcterms:modified xsi:type="dcterms:W3CDTF">2026-01-11T16:51:22Z</dcterms:modified>
</cp:coreProperties>
</file>