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97" r:id="rId3"/>
    <p:sldId id="257" r:id="rId4"/>
  </p:sldIdLst>
  <p:sldSz cx="9906000" cy="6858000" type="A4"/>
  <p:notesSz cx="6797675" cy="98567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71" autoAdjust="0"/>
    <p:restoredTop sz="94660"/>
  </p:normalViewPr>
  <p:slideViewPr>
    <p:cSldViewPr>
      <p:cViewPr varScale="1">
        <p:scale>
          <a:sx n="91" d="100"/>
          <a:sy n="91" d="100"/>
        </p:scale>
        <p:origin x="1354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A5ACA-8407-5AAD-2B88-ADA94A789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D4808-4902-42F9-A38C-CEAB542AEFD5}" type="datetimeFigureOut">
              <a:rPr lang="en-GB" altLang="en-US"/>
              <a:pPr>
                <a:defRPr/>
              </a:pPr>
              <a:t>04/04/2025</a:t>
            </a:fld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E168E-E65E-D9B7-DA25-D56DA4568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91EAA9-A767-242E-D09C-7F3BF8013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4C73A-5E7F-4C00-B0E3-6E7974612ED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0786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26D7F-58F9-A8B3-D53E-DE11C0FD9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62818-D25C-4E53-983E-E64F25C43556}" type="datetimeFigureOut">
              <a:rPr lang="en-GB" altLang="en-US"/>
              <a:pPr>
                <a:defRPr/>
              </a:pPr>
              <a:t>04/04/2025</a:t>
            </a:fld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7A5E9-8C19-58F5-9C23-B3EC81190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4982F-11A7-D43C-9D83-92EAAC7CC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69577-3F5C-4801-9FFB-94FCEE6BBBC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4729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40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6" y="274640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0BCFF-FA2D-7C4D-0939-E14F2D26E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D7EA0-98C3-4DC6-A5A1-9A8A041A60C9}" type="datetimeFigureOut">
              <a:rPr lang="en-GB" altLang="en-US"/>
              <a:pPr>
                <a:defRPr/>
              </a:pPr>
              <a:t>04/04/2025</a:t>
            </a:fld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30E1AE-5D9E-AE2E-E2A1-4E18ECD54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A598A-3522-FC06-7BB0-75AC1C475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3286A5-D814-4311-90F9-09CE067C054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93340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CC243-0385-3677-5178-2E184AA15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BB267-4D2D-45CC-B7F6-D2852B8656AA}" type="datetimeFigureOut">
              <a:rPr lang="en-GB" altLang="en-US"/>
              <a:pPr>
                <a:defRPr/>
              </a:pPr>
              <a:t>04/04/2025</a:t>
            </a:fld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682B3E-303A-27F0-642A-67CD24DD3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5BCDE-ED94-FA88-FEC7-F55361A44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A68FDF-6A16-4D9B-88F8-211F65582E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12718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A6F26-BD29-C13A-A57D-52B52963A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6173E-CFCF-41BB-8AB1-8777BD2F2468}" type="datetimeFigureOut">
              <a:rPr lang="en-GB" altLang="en-US"/>
              <a:pPr>
                <a:defRPr/>
              </a:pPr>
              <a:t>04/04/2025</a:t>
            </a:fld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665DB-8C7F-E8F6-99A6-9C0A3F1BF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9101CB-975A-F77A-0961-06EF1FAA7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9FC7B0-BF67-4AAC-86EF-538E7D4453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5133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6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1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B6BA3C5-937E-9810-6555-9E13248EE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5984B-79CA-4DE7-A637-2A40F98AF48B}" type="datetimeFigureOut">
              <a:rPr lang="en-GB" altLang="en-US"/>
              <a:pPr>
                <a:defRPr/>
              </a:pPr>
              <a:t>04/04/2025</a:t>
            </a:fld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9971F38-1835-47B3-EF15-E8A9A98FB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E6D9221-8157-4C85-455B-E9D1D2492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2F7CCE-41B8-4612-A31C-37531182F3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72752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DF7876B-2DFF-03C4-775D-21064C0B4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08004-4ECE-4C8C-82D1-E7FCBBC6E6F6}" type="datetimeFigureOut">
              <a:rPr lang="en-GB" altLang="en-US"/>
              <a:pPr>
                <a:defRPr/>
              </a:pPr>
              <a:t>04/04/2025</a:t>
            </a:fld>
            <a:endParaRPr lang="en-GB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F9C70D3-B45A-8C13-C5F7-B600E7AEE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F990C96-3896-EB36-99B4-3DEDE87F5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C0D53-BCF6-4334-AD11-3FCB32554D0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4642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008A839-E3DB-4AB2-5D33-0D33F4ACE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36E84-5058-467B-B99D-8CA477C2185A}" type="datetimeFigureOut">
              <a:rPr lang="en-GB" altLang="en-US"/>
              <a:pPr>
                <a:defRPr/>
              </a:pPr>
              <a:t>04/04/2025</a:t>
            </a:fld>
            <a:endParaRPr lang="en-GB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E3C742E-8C17-5C9E-8123-2F8BEAE64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EEDD420-B086-2025-A602-E9385D224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2C4B45-4FED-4B53-94FC-676CBD0FB65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7079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9996F74-0431-7989-B0C6-6E5A00EB2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DDFF0-881E-4036-9958-18249ABC2B77}" type="datetimeFigureOut">
              <a:rPr lang="en-GB" altLang="en-US"/>
              <a:pPr>
                <a:defRPr/>
              </a:pPr>
              <a:t>04/04/2025</a:t>
            </a:fld>
            <a:endParaRPr lang="en-GB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49B537F-902E-5200-989A-6E3978742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688E9D9-230A-C828-2335-2FBFB9740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A9221C-AD04-4B1A-9D3F-0AB82A489C7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50242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3C9ABC9-94CA-DBB4-39AC-4A847686C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E7239-0437-496D-B1B0-4B5A031F1F1D}" type="datetimeFigureOut">
              <a:rPr lang="en-GB" altLang="en-US"/>
              <a:pPr>
                <a:defRPr/>
              </a:pPr>
              <a:t>04/04/2025</a:t>
            </a:fld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3E3A140-FF75-521C-EB11-B96593918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617B15-8330-35E5-AE51-B4365D16B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A59129-41B6-475A-A01F-643F96AD77E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9983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1E74C37-2F8B-5FEA-416C-2C4803099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51B2B-8358-4F31-BB34-172D735A3CDB}" type="datetimeFigureOut">
              <a:rPr lang="en-GB" altLang="en-US"/>
              <a:pPr>
                <a:defRPr/>
              </a:pPr>
              <a:t>04/04/2025</a:t>
            </a:fld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51118E8-5966-3E4B-2B4A-4CC83B6BF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D739A0B-4A74-A56E-1753-8F661901C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0163D2-4D1A-4CB4-A807-A5F536EBC0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87915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DB2353F-96FF-5656-6AB2-45D39CE737F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9F512E2-80D8-E08F-7407-057A02E4373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7F71D-9F91-0657-25A1-E09B6E6F72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4265E4-61DB-43FB-A553-9E2747A4F735}" type="datetimeFigureOut">
              <a:rPr lang="en-GB" altLang="en-US"/>
              <a:pPr>
                <a:defRPr/>
              </a:pPr>
              <a:t>04/04/2025</a:t>
            </a:fld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B206E9-46B4-3B13-0A14-B100EB38A1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DEEC7-B09D-07E9-C62F-6CABEA21D0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B7698F92-8C92-4D74-9EB0-3B931BEB830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7" name="Table 26">
                <a:extLst>
                  <a:ext uri="{FF2B5EF4-FFF2-40B4-BE49-F238E27FC236}">
                    <a16:creationId xmlns:a16="http://schemas.microsoft.com/office/drawing/2014/main" id="{07EEDE6D-2C4E-105C-E46C-4398233D5F1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11359885"/>
                  </p:ext>
                </p:extLst>
              </p:nvPr>
            </p:nvGraphicFramePr>
            <p:xfrm>
              <a:off x="488503" y="1268760"/>
              <a:ext cx="8928993" cy="4032447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976331">
                      <a:extLst>
                        <a:ext uri="{9D8B030D-6E8A-4147-A177-3AD203B41FA5}">
                          <a16:colId xmlns:a16="http://schemas.microsoft.com/office/drawing/2014/main" val="3668549026"/>
                        </a:ext>
                      </a:extLst>
                    </a:gridCol>
                    <a:gridCol w="2976331">
                      <a:extLst>
                        <a:ext uri="{9D8B030D-6E8A-4147-A177-3AD203B41FA5}">
                          <a16:colId xmlns:a16="http://schemas.microsoft.com/office/drawing/2014/main" val="2915877914"/>
                        </a:ext>
                      </a:extLst>
                    </a:gridCol>
                    <a:gridCol w="2976331">
                      <a:extLst>
                        <a:ext uri="{9D8B030D-6E8A-4147-A177-3AD203B41FA5}">
                          <a16:colId xmlns:a16="http://schemas.microsoft.com/office/drawing/2014/main" val="1938480450"/>
                        </a:ext>
                      </a:extLst>
                    </a:gridCol>
                  </a:tblGrid>
                  <a:tr h="134414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+1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 marL="99060" marR="99060" marT="49530" marB="4953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 marL="99060" marR="99060" marT="49530" marB="4953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 marL="99060" marR="99060" marT="49530" marB="49530" anchor="ctr"/>
                    </a:tc>
                    <a:extLst>
                      <a:ext uri="{0D108BD9-81ED-4DB2-BD59-A6C34878D82A}">
                        <a16:rowId xmlns:a16="http://schemas.microsoft.com/office/drawing/2014/main" val="2512111325"/>
                      </a:ext>
                    </a:extLst>
                  </a:tr>
                  <a:tr h="134414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7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−3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 marL="99060" marR="99060" marT="49530" marB="4953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−4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 marL="99060" marR="99060" marT="49530" marB="4953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7</m:t>
                                            </m:r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 marL="99060" marR="99060" marT="49530" marB="49530" anchor="ctr"/>
                    </a:tc>
                    <a:extLst>
                      <a:ext uri="{0D108BD9-81ED-4DB2-BD59-A6C34878D82A}">
                        <a16:rowId xmlns:a16="http://schemas.microsoft.com/office/drawing/2014/main" val="4010979844"/>
                      </a:ext>
                    </a:extLst>
                  </a:tr>
                  <a:tr h="134414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+11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 marL="99060" marR="99060" marT="49530" marB="4953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9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 marL="99060" marR="99060" marT="49530" marB="4953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+9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 marL="99060" marR="99060" marT="49530" marB="49530" anchor="ctr"/>
                    </a:tc>
                    <a:extLst>
                      <a:ext uri="{0D108BD9-81ED-4DB2-BD59-A6C34878D82A}">
                        <a16:rowId xmlns:a16="http://schemas.microsoft.com/office/drawing/2014/main" val="35835006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7" name="Table 26">
                <a:extLst>
                  <a:ext uri="{FF2B5EF4-FFF2-40B4-BE49-F238E27FC236}">
                    <a16:creationId xmlns:a16="http://schemas.microsoft.com/office/drawing/2014/main" id="{07EEDE6D-2C4E-105C-E46C-4398233D5F1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11359885"/>
                  </p:ext>
                </p:extLst>
              </p:nvPr>
            </p:nvGraphicFramePr>
            <p:xfrm>
              <a:off x="488503" y="1268760"/>
              <a:ext cx="8928993" cy="4032447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976331">
                      <a:extLst>
                        <a:ext uri="{9D8B030D-6E8A-4147-A177-3AD203B41FA5}">
                          <a16:colId xmlns:a16="http://schemas.microsoft.com/office/drawing/2014/main" val="3668549026"/>
                        </a:ext>
                      </a:extLst>
                    </a:gridCol>
                    <a:gridCol w="2976331">
                      <a:extLst>
                        <a:ext uri="{9D8B030D-6E8A-4147-A177-3AD203B41FA5}">
                          <a16:colId xmlns:a16="http://schemas.microsoft.com/office/drawing/2014/main" val="2915877914"/>
                        </a:ext>
                      </a:extLst>
                    </a:gridCol>
                    <a:gridCol w="2976331">
                      <a:extLst>
                        <a:ext uri="{9D8B030D-6E8A-4147-A177-3AD203B41FA5}">
                          <a16:colId xmlns:a16="http://schemas.microsoft.com/office/drawing/2014/main" val="1938480450"/>
                        </a:ext>
                      </a:extLst>
                    </a:gridCol>
                  </a:tblGrid>
                  <a:tr h="134414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9060" marR="99060" marT="49530" marB="49530" anchor="ctr">
                        <a:blipFill>
                          <a:blip r:embed="rId2"/>
                          <a:stretch>
                            <a:fillRect l="-205" t="-452" r="-200615" b="-200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9060" marR="99060" marT="49530" marB="49530" anchor="ctr">
                        <a:blipFill>
                          <a:blip r:embed="rId2"/>
                          <a:stretch>
                            <a:fillRect l="-100000" t="-452" r="-100204" b="-200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9060" marR="99060" marT="49530" marB="49530" anchor="ctr">
                        <a:blipFill>
                          <a:blip r:embed="rId2"/>
                          <a:stretch>
                            <a:fillRect l="-200410" t="-452" r="-410" b="-20045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12111325"/>
                      </a:ext>
                    </a:extLst>
                  </a:tr>
                  <a:tr h="134414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9060" marR="99060" marT="49530" marB="49530" anchor="ctr">
                        <a:blipFill>
                          <a:blip r:embed="rId2"/>
                          <a:stretch>
                            <a:fillRect l="-205" t="-100909" r="-200615" b="-10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9060" marR="99060" marT="49530" marB="49530" anchor="ctr">
                        <a:blipFill>
                          <a:blip r:embed="rId2"/>
                          <a:stretch>
                            <a:fillRect l="-100000" t="-100909" r="-100204" b="-10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9060" marR="99060" marT="49530" marB="49530" anchor="ctr">
                        <a:blipFill>
                          <a:blip r:embed="rId2"/>
                          <a:stretch>
                            <a:fillRect l="-200410" t="-100909" r="-410" b="-10136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10979844"/>
                      </a:ext>
                    </a:extLst>
                  </a:tr>
                  <a:tr h="134414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9060" marR="99060" marT="49530" marB="49530" anchor="ctr">
                        <a:blipFill>
                          <a:blip r:embed="rId2"/>
                          <a:stretch>
                            <a:fillRect l="-205" t="-200000" r="-200615" b="-9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9060" marR="99060" marT="49530" marB="49530" anchor="ctr">
                        <a:blipFill>
                          <a:blip r:embed="rId2"/>
                          <a:stretch>
                            <a:fillRect l="-100000" t="-200000" r="-100204" b="-9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9060" marR="99060" marT="49530" marB="49530" anchor="ctr">
                        <a:blipFill>
                          <a:blip r:embed="rId2"/>
                          <a:stretch>
                            <a:fillRect l="-200410" t="-200000" r="-410" b="-90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35006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0" name="Google Shape;61;p14">
            <a:extLst>
              <a:ext uri="{FF2B5EF4-FFF2-40B4-BE49-F238E27FC236}">
                <a16:creationId xmlns:a16="http://schemas.microsoft.com/office/drawing/2014/main" id="{18EC8396-73CB-D5A0-8CC5-60354BA129D8}"/>
              </a:ext>
            </a:extLst>
          </p:cNvPr>
          <p:cNvSpPr txBox="1">
            <a:spLocks noGrp="1"/>
          </p:cNvSpPr>
          <p:nvPr/>
        </p:nvSpPr>
        <p:spPr>
          <a:xfrm>
            <a:off x="0" y="0"/>
            <a:ext cx="9906000" cy="606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4283" tIns="74283" rIns="74283" bIns="74283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r>
              <a:rPr lang="en-GB" sz="2708" dirty="0">
                <a:solidFill>
                  <a:schemeClr val="tx1"/>
                </a:solidFill>
              </a:rPr>
              <a:t>Differentiate these</a:t>
            </a:r>
            <a:endParaRPr sz="2708" dirty="0">
              <a:solidFill>
                <a:schemeClr val="tx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312610F-952B-616B-EABE-3B7C308B4ED6}"/>
              </a:ext>
            </a:extLst>
          </p:cNvPr>
          <p:cNvSpPr txBox="1"/>
          <p:nvPr/>
        </p:nvSpPr>
        <p:spPr>
          <a:xfrm>
            <a:off x="0" y="612384"/>
            <a:ext cx="990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000" dirty="0">
                <a:ea typeface="+mn-ea"/>
              </a:rPr>
              <a:t>Like when playing noughts and crosses, complete a whole row, column or diagonal.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B901C6C-CD5A-4FB2-4D39-28C87EF53A29}"/>
              </a:ext>
            </a:extLst>
          </p:cNvPr>
          <p:cNvSpPr txBox="1"/>
          <p:nvPr/>
        </p:nvSpPr>
        <p:spPr>
          <a:xfrm>
            <a:off x="-1" y="5805264"/>
            <a:ext cx="990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000" dirty="0">
                <a:ea typeface="+mn-ea"/>
              </a:rPr>
              <a:t>Deduce an easier method (other than brute force expanding, differentiating and factorising) for differentiating these equations.</a:t>
            </a:r>
          </a:p>
        </p:txBody>
      </p:sp>
    </p:spTree>
    <p:extLst>
      <p:ext uri="{BB962C8B-B14F-4D97-AF65-F5344CB8AC3E}">
        <p14:creationId xmlns:p14="http://schemas.microsoft.com/office/powerpoint/2010/main" val="2605873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7" name="Table 26">
                <a:extLst>
                  <a:ext uri="{FF2B5EF4-FFF2-40B4-BE49-F238E27FC236}">
                    <a16:creationId xmlns:a16="http://schemas.microsoft.com/office/drawing/2014/main" id="{07EEDE6D-2C4E-105C-E46C-4398233D5F1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0775812"/>
                  </p:ext>
                </p:extLst>
              </p:nvPr>
            </p:nvGraphicFramePr>
            <p:xfrm>
              <a:off x="488503" y="1268760"/>
              <a:ext cx="8928993" cy="4032447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976331">
                      <a:extLst>
                        <a:ext uri="{9D8B030D-6E8A-4147-A177-3AD203B41FA5}">
                          <a16:colId xmlns:a16="http://schemas.microsoft.com/office/drawing/2014/main" val="3668549026"/>
                        </a:ext>
                      </a:extLst>
                    </a:gridCol>
                    <a:gridCol w="2976331">
                      <a:extLst>
                        <a:ext uri="{9D8B030D-6E8A-4147-A177-3AD203B41FA5}">
                          <a16:colId xmlns:a16="http://schemas.microsoft.com/office/drawing/2014/main" val="2915877914"/>
                        </a:ext>
                      </a:extLst>
                    </a:gridCol>
                    <a:gridCol w="2976331">
                      <a:extLst>
                        <a:ext uri="{9D8B030D-6E8A-4147-A177-3AD203B41FA5}">
                          <a16:colId xmlns:a16="http://schemas.microsoft.com/office/drawing/2014/main" val="1938480450"/>
                        </a:ext>
                      </a:extLst>
                    </a:gridCol>
                  </a:tblGrid>
                  <a:tr h="134414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+1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000" dirty="0"/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𝑑𝑦</m:t>
                                    </m:r>
                                  </m:num>
                                  <m:den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𝑑𝑥</m:t>
                                    </m:r>
                                  </m:den>
                                </m:f>
                                <m:r>
                                  <a:rPr lang="en-GB" sz="16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=6</m:t>
                                </m:r>
                                <m:d>
                                  <m:d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marL="99060" marR="99060" marT="49530" marB="4953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000" dirty="0"/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𝑑𝑦</m:t>
                                    </m:r>
                                  </m:num>
                                  <m:den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𝑑𝑥</m:t>
                                    </m:r>
                                  </m:den>
                                </m:f>
                                <m:r>
                                  <a:rPr lang="en-GB" sz="16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=12</m:t>
                                </m:r>
                                <m:r>
                                  <a:rPr lang="en-GB" sz="16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sSup>
                                  <m:sSup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+5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marL="99060" marR="99060" marT="49530" marB="4953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000" dirty="0"/>
                        </a:p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𝑑𝑦</m:t>
                                    </m:r>
                                  </m:num>
                                  <m:den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𝑑𝑥</m:t>
                                    </m:r>
                                  </m:den>
                                </m:f>
                                <m:r>
                                  <a:rPr lang="en-GB" sz="16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=9</m:t>
                                </m:r>
                                <m:sSup>
                                  <m:sSup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+4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 marL="99060" marR="99060" marT="49530" marB="49530" anchor="ctr"/>
                    </a:tc>
                    <a:extLst>
                      <a:ext uri="{0D108BD9-81ED-4DB2-BD59-A6C34878D82A}">
                        <a16:rowId xmlns:a16="http://schemas.microsoft.com/office/drawing/2014/main" val="2512111325"/>
                      </a:ext>
                    </a:extLst>
                  </a:tr>
                  <a:tr h="134414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7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−3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000" dirty="0"/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𝑑𝑦</m:t>
                                    </m:r>
                                  </m:num>
                                  <m:den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𝑑𝑥</m:t>
                                    </m:r>
                                  </m:den>
                                </m:f>
                                <m:r>
                                  <a:rPr lang="en-GB" sz="16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=14</m:t>
                                </m:r>
                                <m:d>
                                  <m:d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−3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marL="99060" marR="99060" marT="49530" marB="4953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−4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000" dirty="0"/>
                        </a:p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𝑑𝑦</m:t>
                                    </m:r>
                                  </m:num>
                                  <m:den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𝑑𝑥</m:t>
                                    </m:r>
                                  </m:den>
                                </m:f>
                                <m:r>
                                  <a:rPr lang="en-GB" sz="16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=30</m:t>
                                </m:r>
                                <m:r>
                                  <a:rPr lang="en-GB" sz="16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sSup>
                                  <m:sSup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−4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marL="99060" marR="99060" marT="49530" marB="4953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7</m:t>
                                            </m:r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000" b="0" dirty="0"/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𝑑𝑦</m:t>
                                    </m:r>
                                  </m:num>
                                  <m:den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𝑑𝑥</m:t>
                                    </m:r>
                                  </m:den>
                                </m:f>
                                <m:r>
                                  <a:rPr lang="en-GB" sz="16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=105</m:t>
                                </m:r>
                                <m:sSup>
                                  <m:sSup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7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marL="99060" marR="99060" marT="49530" marB="49530" anchor="ctr"/>
                    </a:tc>
                    <a:extLst>
                      <a:ext uri="{0D108BD9-81ED-4DB2-BD59-A6C34878D82A}">
                        <a16:rowId xmlns:a16="http://schemas.microsoft.com/office/drawing/2014/main" val="4010979844"/>
                      </a:ext>
                    </a:extLst>
                  </a:tr>
                  <a:tr h="134414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+11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000" dirty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𝑑𝑦</m:t>
                                    </m:r>
                                  </m:num>
                                  <m:den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𝑑𝑥</m:t>
                                    </m:r>
                                  </m:den>
                                </m:f>
                                <m:r>
                                  <a:rPr lang="en-GB" sz="16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=10</m:t>
                                </m:r>
                                <m:d>
                                  <m:d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+11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GB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marL="99060" marR="99060" marT="49530" marB="4953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9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000" dirty="0"/>
                        </a:p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𝑑𝑦</m:t>
                                    </m:r>
                                  </m:num>
                                  <m:den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𝑑𝑥</m:t>
                                    </m:r>
                                  </m:den>
                                </m:f>
                                <m:r>
                                  <a:rPr lang="en-GB" sz="16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=3</m:t>
                                </m:r>
                                <m:sSup>
                                  <m:sSup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7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+9</m:t>
                                        </m:r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14</m:t>
                                    </m:r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+9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GB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marL="99060" marR="99060" marT="49530" marB="4953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GB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+9</m:t>
                                        </m:r>
                                        <m:r>
                                          <a:rPr lang="en-GB" sz="20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20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2000" dirty="0"/>
                        </a:p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𝑑𝑦</m:t>
                                    </m:r>
                                  </m:num>
                                  <m:den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𝑑𝑥</m:t>
                                    </m:r>
                                  </m:den>
                                </m:f>
                                <m:r>
                                  <a:rPr lang="en-GB" sz="16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=7</m:t>
                                </m:r>
                                <m:sSup>
                                  <m:sSup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+9</m:t>
                                        </m:r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  <m:sSup>
                                      <m:sSupPr>
                                        <m:ctrlP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+9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GB" sz="1600" b="0" dirty="0">
                            <a:solidFill>
                              <a:srgbClr val="FF0000"/>
                            </a:solidFill>
                          </a:endParaRPr>
                        </a:p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=21</m:t>
                                </m:r>
                                <m:sSup>
                                  <m:sSup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GB" sz="16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+9</m:t>
                                        </m:r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  <m:sSup>
                                      <m:sSupPr>
                                        <m:ctrlP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GB" sz="16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GB" sz="16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+3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GB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marL="99060" marR="99060" marT="49530" marB="49530" anchor="ctr"/>
                    </a:tc>
                    <a:extLst>
                      <a:ext uri="{0D108BD9-81ED-4DB2-BD59-A6C34878D82A}">
                        <a16:rowId xmlns:a16="http://schemas.microsoft.com/office/drawing/2014/main" val="35835006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7" name="Table 26">
                <a:extLst>
                  <a:ext uri="{FF2B5EF4-FFF2-40B4-BE49-F238E27FC236}">
                    <a16:creationId xmlns:a16="http://schemas.microsoft.com/office/drawing/2014/main" id="{07EEDE6D-2C4E-105C-E46C-4398233D5F1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0775812"/>
                  </p:ext>
                </p:extLst>
              </p:nvPr>
            </p:nvGraphicFramePr>
            <p:xfrm>
              <a:off x="488503" y="1268760"/>
              <a:ext cx="8928993" cy="4032447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976331">
                      <a:extLst>
                        <a:ext uri="{9D8B030D-6E8A-4147-A177-3AD203B41FA5}">
                          <a16:colId xmlns:a16="http://schemas.microsoft.com/office/drawing/2014/main" val="3668549026"/>
                        </a:ext>
                      </a:extLst>
                    </a:gridCol>
                    <a:gridCol w="2976331">
                      <a:extLst>
                        <a:ext uri="{9D8B030D-6E8A-4147-A177-3AD203B41FA5}">
                          <a16:colId xmlns:a16="http://schemas.microsoft.com/office/drawing/2014/main" val="2915877914"/>
                        </a:ext>
                      </a:extLst>
                    </a:gridCol>
                    <a:gridCol w="2976331">
                      <a:extLst>
                        <a:ext uri="{9D8B030D-6E8A-4147-A177-3AD203B41FA5}">
                          <a16:colId xmlns:a16="http://schemas.microsoft.com/office/drawing/2014/main" val="1938480450"/>
                        </a:ext>
                      </a:extLst>
                    </a:gridCol>
                  </a:tblGrid>
                  <a:tr h="134414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9060" marR="99060" marT="49530" marB="49530" anchor="ctr">
                        <a:blipFill>
                          <a:blip r:embed="rId2"/>
                          <a:stretch>
                            <a:fillRect l="-205" t="-452" r="-200615" b="-200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9060" marR="99060" marT="49530" marB="49530" anchor="ctr">
                        <a:blipFill>
                          <a:blip r:embed="rId2"/>
                          <a:stretch>
                            <a:fillRect l="-100000" t="-452" r="-100204" b="-200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9060" marR="99060" marT="49530" marB="49530" anchor="ctr">
                        <a:blipFill>
                          <a:blip r:embed="rId2"/>
                          <a:stretch>
                            <a:fillRect l="-200410" t="-452" r="-410" b="-20045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12111325"/>
                      </a:ext>
                    </a:extLst>
                  </a:tr>
                  <a:tr h="134414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9060" marR="99060" marT="49530" marB="49530" anchor="ctr">
                        <a:blipFill>
                          <a:blip r:embed="rId2"/>
                          <a:stretch>
                            <a:fillRect l="-205" t="-100909" r="-200615" b="-10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9060" marR="99060" marT="49530" marB="49530" anchor="ctr">
                        <a:blipFill>
                          <a:blip r:embed="rId2"/>
                          <a:stretch>
                            <a:fillRect l="-100000" t="-100909" r="-100204" b="-10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9060" marR="99060" marT="49530" marB="49530" anchor="ctr">
                        <a:blipFill>
                          <a:blip r:embed="rId2"/>
                          <a:stretch>
                            <a:fillRect l="-200410" t="-100909" r="-410" b="-10136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10979844"/>
                      </a:ext>
                    </a:extLst>
                  </a:tr>
                  <a:tr h="134414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9060" marR="99060" marT="49530" marB="49530" anchor="ctr">
                        <a:blipFill>
                          <a:blip r:embed="rId2"/>
                          <a:stretch>
                            <a:fillRect l="-205" t="-200000" r="-200615" b="-9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9060" marR="99060" marT="49530" marB="49530" anchor="ctr">
                        <a:blipFill>
                          <a:blip r:embed="rId2"/>
                          <a:stretch>
                            <a:fillRect l="-100000" t="-200000" r="-100204" b="-9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9060" marR="99060" marT="49530" marB="49530" anchor="ctr">
                        <a:blipFill>
                          <a:blip r:embed="rId2"/>
                          <a:stretch>
                            <a:fillRect l="-200410" t="-200000" r="-410" b="-90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35006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0" name="Google Shape;61;p14">
            <a:extLst>
              <a:ext uri="{FF2B5EF4-FFF2-40B4-BE49-F238E27FC236}">
                <a16:creationId xmlns:a16="http://schemas.microsoft.com/office/drawing/2014/main" id="{18EC8396-73CB-D5A0-8CC5-60354BA129D8}"/>
              </a:ext>
            </a:extLst>
          </p:cNvPr>
          <p:cNvSpPr txBox="1">
            <a:spLocks noGrp="1"/>
          </p:cNvSpPr>
          <p:nvPr/>
        </p:nvSpPr>
        <p:spPr>
          <a:xfrm>
            <a:off x="0" y="0"/>
            <a:ext cx="9906000" cy="606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4283" tIns="74283" rIns="74283" bIns="74283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r>
              <a:rPr lang="en-GB" sz="2708" dirty="0">
                <a:solidFill>
                  <a:schemeClr val="tx1"/>
                </a:solidFill>
              </a:rPr>
              <a:t>Differentiate these </a:t>
            </a:r>
            <a:r>
              <a:rPr lang="en-GB" sz="2708" dirty="0">
                <a:solidFill>
                  <a:srgbClr val="FF0000"/>
                </a:solidFill>
              </a:rPr>
              <a:t>- answers</a:t>
            </a:r>
            <a:endParaRPr sz="2708" dirty="0">
              <a:solidFill>
                <a:srgbClr val="FF000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312610F-952B-616B-EABE-3B7C308B4ED6}"/>
              </a:ext>
            </a:extLst>
          </p:cNvPr>
          <p:cNvSpPr txBox="1"/>
          <p:nvPr/>
        </p:nvSpPr>
        <p:spPr>
          <a:xfrm>
            <a:off x="0" y="612384"/>
            <a:ext cx="990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000" dirty="0">
                <a:ea typeface="+mn-ea"/>
              </a:rPr>
              <a:t>Like when playing noughts and crosses, complete a whole row, column or diagonal.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B901C6C-CD5A-4FB2-4D39-28C87EF53A29}"/>
              </a:ext>
            </a:extLst>
          </p:cNvPr>
          <p:cNvSpPr txBox="1"/>
          <p:nvPr/>
        </p:nvSpPr>
        <p:spPr>
          <a:xfrm>
            <a:off x="-1" y="5805264"/>
            <a:ext cx="990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000" dirty="0">
                <a:ea typeface="+mn-ea"/>
              </a:rPr>
              <a:t>Deduce an easier method (other than brute force expanding, differentiating and factorising) for differentiating these equations.</a:t>
            </a:r>
          </a:p>
        </p:txBody>
      </p:sp>
    </p:spTree>
    <p:extLst>
      <p:ext uri="{BB962C8B-B14F-4D97-AF65-F5344CB8AC3E}">
        <p14:creationId xmlns:p14="http://schemas.microsoft.com/office/powerpoint/2010/main" val="3558963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31C6798F-1272-7D7B-42D1-27E2A844F5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57338"/>
            <a:ext cx="9906000" cy="1470025"/>
          </a:xfrm>
        </p:spPr>
        <p:txBody>
          <a:bodyPr/>
          <a:lstStyle/>
          <a:p>
            <a:pPr eaLnBrk="1" hangingPunct="1"/>
            <a:r>
              <a:rPr lang="en-GB" altLang="en-US" dirty="0"/>
              <a:t>The Chain Rule, </a:t>
            </a:r>
            <a:br>
              <a:rPr lang="en-GB" altLang="en-US" dirty="0"/>
            </a:br>
            <a:r>
              <a:rPr lang="en-GB" altLang="en-US" dirty="0"/>
              <a:t>or function of a function.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C46488E-CA2F-1043-B592-8313EAC1B79B}"/>
                  </a:ext>
                </a:extLst>
              </p:cNvPr>
              <p:cNvSpPr txBox="1"/>
              <p:nvPr/>
            </p:nvSpPr>
            <p:spPr>
              <a:xfrm>
                <a:off x="3363045" y="3246279"/>
                <a:ext cx="3179909" cy="11687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𝑑𝑢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sz="40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C46488E-CA2F-1043-B592-8313EAC1B7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3045" y="3246279"/>
                <a:ext cx="3179909" cy="116871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194</Words>
  <Application>Microsoft Office PowerPoint</Application>
  <PresentationFormat>A4 Paper (210x297 mm)</PresentationFormat>
  <Paragraphs>36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MS PGothic</vt:lpstr>
      <vt:lpstr>Arial</vt:lpstr>
      <vt:lpstr>Office Theme</vt:lpstr>
      <vt:lpstr>PowerPoint Presentation</vt:lpstr>
      <vt:lpstr>PowerPoint Presentation</vt:lpstr>
      <vt:lpstr>The Chain Rule,  or function of a function.</vt:lpstr>
    </vt:vector>
  </TitlesOfParts>
  <Company>Ormiston Victory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Chain Rule,  or function of a function.</dc:title>
  <dc:creator>tcolmang</dc:creator>
  <cp:lastModifiedBy>Graham Colman</cp:lastModifiedBy>
  <cp:revision>10</cp:revision>
  <cp:lastPrinted>2013-06-03T14:24:45Z</cp:lastPrinted>
  <dcterms:created xsi:type="dcterms:W3CDTF">2013-06-03T14:06:19Z</dcterms:created>
  <dcterms:modified xsi:type="dcterms:W3CDTF">2025-04-04T09:20:59Z</dcterms:modified>
</cp:coreProperties>
</file>