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0" r:id="rId4"/>
    <p:sldId id="277" r:id="rId5"/>
    <p:sldId id="263" r:id="rId6"/>
    <p:sldId id="278" r:id="rId7"/>
    <p:sldId id="259" r:id="rId8"/>
    <p:sldId id="279" r:id="rId9"/>
    <p:sldId id="261" r:id="rId10"/>
    <p:sldId id="280" r:id="rId11"/>
    <p:sldId id="262" r:id="rId12"/>
    <p:sldId id="281" r:id="rId13"/>
    <p:sldId id="271" r:id="rId14"/>
    <p:sldId id="282" r:id="rId15"/>
    <p:sldId id="264" r:id="rId16"/>
    <p:sldId id="283" r:id="rId17"/>
    <p:sldId id="257" r:id="rId18"/>
    <p:sldId id="284" r:id="rId19"/>
    <p:sldId id="258" r:id="rId20"/>
    <p:sldId id="273" r:id="rId2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B9C"/>
    <a:srgbClr val="0000FF"/>
    <a:srgbClr val="0C0704"/>
    <a:srgbClr val="100806"/>
    <a:srgbClr val="050505"/>
    <a:srgbClr val="515151"/>
    <a:srgbClr val="4E4E4E"/>
    <a:srgbClr val="000000"/>
    <a:srgbClr val="356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110" y="5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6B43CA-6438-4800-A4E4-FE046DA26FFD}" type="datetimeFigureOut">
              <a:rPr lang="en-GB" smtClean="0"/>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5EFAD-8C79-4447-9307-C781A48578BB}" type="slidenum">
              <a:rPr lang="en-GB" smtClean="0"/>
              <a:t>‹#›</a:t>
            </a:fld>
            <a:endParaRPr lang="en-GB"/>
          </a:p>
        </p:txBody>
      </p:sp>
    </p:spTree>
    <p:extLst>
      <p:ext uri="{BB962C8B-B14F-4D97-AF65-F5344CB8AC3E}">
        <p14:creationId xmlns:p14="http://schemas.microsoft.com/office/powerpoint/2010/main" val="75490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6B43CA-6438-4800-A4E4-FE046DA26FFD}" type="datetimeFigureOut">
              <a:rPr lang="en-GB" smtClean="0"/>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5EFAD-8C79-4447-9307-C781A48578BB}" type="slidenum">
              <a:rPr lang="en-GB" smtClean="0"/>
              <a:t>‹#›</a:t>
            </a:fld>
            <a:endParaRPr lang="en-GB"/>
          </a:p>
        </p:txBody>
      </p:sp>
    </p:spTree>
    <p:extLst>
      <p:ext uri="{BB962C8B-B14F-4D97-AF65-F5344CB8AC3E}">
        <p14:creationId xmlns:p14="http://schemas.microsoft.com/office/powerpoint/2010/main" val="203965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6B43CA-6438-4800-A4E4-FE046DA26FFD}" type="datetimeFigureOut">
              <a:rPr lang="en-GB" smtClean="0"/>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5EFAD-8C79-4447-9307-C781A48578BB}" type="slidenum">
              <a:rPr lang="en-GB" smtClean="0"/>
              <a:t>‹#›</a:t>
            </a:fld>
            <a:endParaRPr lang="en-GB"/>
          </a:p>
        </p:txBody>
      </p:sp>
    </p:spTree>
    <p:extLst>
      <p:ext uri="{BB962C8B-B14F-4D97-AF65-F5344CB8AC3E}">
        <p14:creationId xmlns:p14="http://schemas.microsoft.com/office/powerpoint/2010/main" val="47948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6B43CA-6438-4800-A4E4-FE046DA26FFD}" type="datetimeFigureOut">
              <a:rPr lang="en-GB" smtClean="0"/>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5EFAD-8C79-4447-9307-C781A48578BB}" type="slidenum">
              <a:rPr lang="en-GB" smtClean="0"/>
              <a:t>‹#›</a:t>
            </a:fld>
            <a:endParaRPr lang="en-GB"/>
          </a:p>
        </p:txBody>
      </p:sp>
    </p:spTree>
    <p:extLst>
      <p:ext uri="{BB962C8B-B14F-4D97-AF65-F5344CB8AC3E}">
        <p14:creationId xmlns:p14="http://schemas.microsoft.com/office/powerpoint/2010/main" val="415843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B43CA-6438-4800-A4E4-FE046DA26FFD}" type="datetimeFigureOut">
              <a:rPr lang="en-GB" smtClean="0"/>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5EFAD-8C79-4447-9307-C781A48578BB}" type="slidenum">
              <a:rPr lang="en-GB" smtClean="0"/>
              <a:t>‹#›</a:t>
            </a:fld>
            <a:endParaRPr lang="en-GB"/>
          </a:p>
        </p:txBody>
      </p:sp>
    </p:spTree>
    <p:extLst>
      <p:ext uri="{BB962C8B-B14F-4D97-AF65-F5344CB8AC3E}">
        <p14:creationId xmlns:p14="http://schemas.microsoft.com/office/powerpoint/2010/main" val="56700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6B43CA-6438-4800-A4E4-FE046DA26FFD}" type="datetimeFigureOut">
              <a:rPr lang="en-GB" smtClean="0"/>
              <a:t>21/02/2017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85EFAD-8C79-4447-9307-C781A48578BB}" type="slidenum">
              <a:rPr lang="en-GB" smtClean="0"/>
              <a:t>‹#›</a:t>
            </a:fld>
            <a:endParaRPr lang="en-GB"/>
          </a:p>
        </p:txBody>
      </p:sp>
    </p:spTree>
    <p:extLst>
      <p:ext uri="{BB962C8B-B14F-4D97-AF65-F5344CB8AC3E}">
        <p14:creationId xmlns:p14="http://schemas.microsoft.com/office/powerpoint/2010/main" val="259060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6B43CA-6438-4800-A4E4-FE046DA26FFD}" type="datetimeFigureOut">
              <a:rPr lang="en-GB" smtClean="0"/>
              <a:t>21/02/2017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85EFAD-8C79-4447-9307-C781A48578BB}" type="slidenum">
              <a:rPr lang="en-GB" smtClean="0"/>
              <a:t>‹#›</a:t>
            </a:fld>
            <a:endParaRPr lang="en-GB"/>
          </a:p>
        </p:txBody>
      </p:sp>
    </p:spTree>
    <p:extLst>
      <p:ext uri="{BB962C8B-B14F-4D97-AF65-F5344CB8AC3E}">
        <p14:creationId xmlns:p14="http://schemas.microsoft.com/office/powerpoint/2010/main" val="363911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6B43CA-6438-4800-A4E4-FE046DA26FFD}" type="datetimeFigureOut">
              <a:rPr lang="en-GB" smtClean="0"/>
              <a:t>21/02/2017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85EFAD-8C79-4447-9307-C781A48578BB}" type="slidenum">
              <a:rPr lang="en-GB" smtClean="0"/>
              <a:t>‹#›</a:t>
            </a:fld>
            <a:endParaRPr lang="en-GB"/>
          </a:p>
        </p:txBody>
      </p:sp>
    </p:spTree>
    <p:extLst>
      <p:ext uri="{BB962C8B-B14F-4D97-AF65-F5344CB8AC3E}">
        <p14:creationId xmlns:p14="http://schemas.microsoft.com/office/powerpoint/2010/main" val="232212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B43CA-6438-4800-A4E4-FE046DA26FFD}" type="datetimeFigureOut">
              <a:rPr lang="en-GB" smtClean="0"/>
              <a:t>21/02/2017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85EFAD-8C79-4447-9307-C781A48578BB}" type="slidenum">
              <a:rPr lang="en-GB" smtClean="0"/>
              <a:t>‹#›</a:t>
            </a:fld>
            <a:endParaRPr lang="en-GB"/>
          </a:p>
        </p:txBody>
      </p:sp>
    </p:spTree>
    <p:extLst>
      <p:ext uri="{BB962C8B-B14F-4D97-AF65-F5344CB8AC3E}">
        <p14:creationId xmlns:p14="http://schemas.microsoft.com/office/powerpoint/2010/main" val="409527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B43CA-6438-4800-A4E4-FE046DA26FFD}" type="datetimeFigureOut">
              <a:rPr lang="en-GB" smtClean="0"/>
              <a:t>21/02/2017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85EFAD-8C79-4447-9307-C781A48578BB}" type="slidenum">
              <a:rPr lang="en-GB" smtClean="0"/>
              <a:t>‹#›</a:t>
            </a:fld>
            <a:endParaRPr lang="en-GB"/>
          </a:p>
        </p:txBody>
      </p:sp>
    </p:spTree>
    <p:extLst>
      <p:ext uri="{BB962C8B-B14F-4D97-AF65-F5344CB8AC3E}">
        <p14:creationId xmlns:p14="http://schemas.microsoft.com/office/powerpoint/2010/main" val="382584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B43CA-6438-4800-A4E4-FE046DA26FFD}" type="datetimeFigureOut">
              <a:rPr lang="en-GB" smtClean="0"/>
              <a:t>21/02/2017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85EFAD-8C79-4447-9307-C781A48578BB}" type="slidenum">
              <a:rPr lang="en-GB" smtClean="0"/>
              <a:t>‹#›</a:t>
            </a:fld>
            <a:endParaRPr lang="en-GB"/>
          </a:p>
        </p:txBody>
      </p:sp>
    </p:spTree>
    <p:extLst>
      <p:ext uri="{BB962C8B-B14F-4D97-AF65-F5344CB8AC3E}">
        <p14:creationId xmlns:p14="http://schemas.microsoft.com/office/powerpoint/2010/main" val="52055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B43CA-6438-4800-A4E4-FE046DA26FFD}" type="datetimeFigureOut">
              <a:rPr lang="en-GB" smtClean="0"/>
              <a:t>21/02/2017</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5EFAD-8C79-4447-9307-C781A48578BB}" type="slidenum">
              <a:rPr lang="en-GB" smtClean="0"/>
              <a:t>‹#›</a:t>
            </a:fld>
            <a:endParaRPr lang="en-GB"/>
          </a:p>
        </p:txBody>
      </p:sp>
    </p:spTree>
    <p:extLst>
      <p:ext uri="{BB962C8B-B14F-4D97-AF65-F5344CB8AC3E}">
        <p14:creationId xmlns:p14="http://schemas.microsoft.com/office/powerpoint/2010/main" val="734651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4B9C"/>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35" y="0"/>
            <a:ext cx="10287000" cy="6858000"/>
          </a:xfrm>
          <a:prstGeom prst="rect">
            <a:avLst/>
          </a:prstGeom>
        </p:spPr>
      </p:pic>
      <p:sp>
        <p:nvSpPr>
          <p:cNvPr id="8" name="TextBox 7"/>
          <p:cNvSpPr txBox="1"/>
          <p:nvPr/>
        </p:nvSpPr>
        <p:spPr>
          <a:xfrm>
            <a:off x="0" y="6027003"/>
            <a:ext cx="9906000" cy="830997"/>
          </a:xfrm>
          <a:prstGeom prst="rect">
            <a:avLst/>
          </a:prstGeom>
          <a:noFill/>
          <a:ln>
            <a:noFill/>
          </a:ln>
        </p:spPr>
        <p:txBody>
          <a:bodyPr wrap="square" rtlCol="0">
            <a:spAutoFit/>
          </a:bodyPr>
          <a:lstStyle/>
          <a:p>
            <a:pPr algn="ctr"/>
            <a:r>
              <a:rPr lang="en-GB" sz="4800" b="1" dirty="0" smtClean="0">
                <a:ln>
                  <a:solidFill>
                    <a:schemeClr val="bg1">
                      <a:lumMod val="50000"/>
                    </a:schemeClr>
                  </a:solidFill>
                </a:ln>
                <a:solidFill>
                  <a:schemeClr val="bg1"/>
                </a:solidFill>
                <a:latin typeface="Helvetica" panose="020B0500000000000000" pitchFamily="34" charset="0"/>
              </a:rPr>
              <a:t>Transatlantic Jet</a:t>
            </a:r>
            <a:endParaRPr lang="en-GB" sz="4800" b="1" dirty="0">
              <a:ln>
                <a:solidFill>
                  <a:schemeClr val="bg1">
                    <a:lumMod val="50000"/>
                  </a:schemeClr>
                </a:solidFill>
              </a:ln>
              <a:solidFill>
                <a:schemeClr val="bg1"/>
              </a:solidFill>
              <a:latin typeface="Helvetica" panose="020B0500000000000000" pitchFamily="34" charset="0"/>
            </a:endParaRPr>
          </a:p>
        </p:txBody>
      </p:sp>
    </p:spTree>
    <p:extLst>
      <p:ext uri="{BB962C8B-B14F-4D97-AF65-F5344CB8AC3E}">
        <p14:creationId xmlns:p14="http://schemas.microsoft.com/office/powerpoint/2010/main" val="370179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4832093"/>
          </a:xfrm>
          <a:prstGeom prst="rect">
            <a:avLst/>
          </a:prstGeom>
        </p:spPr>
        <p:txBody>
          <a:bodyPr wrap="square">
            <a:spAutoFit/>
          </a:bodyPr>
          <a:lstStyle/>
          <a:p>
            <a:pPr algn="just"/>
            <a:r>
              <a:rPr lang="en-GB" sz="2800" dirty="0" smtClean="0">
                <a:latin typeface="Helvetica" panose="020B0500000000000000" pitchFamily="34" charset="0"/>
              </a:rPr>
              <a:t>This planet is the most Earth-like of all others in our solar system.  For this reason it is important to learn as much about, and from, this planet as possible.  Lots of robots have explored this planet, both from above and on its surface, and one day humans may too visit this planet.</a:t>
            </a:r>
          </a:p>
          <a:p>
            <a:pPr algn="just"/>
            <a:endParaRPr lang="en-GB" sz="2800" dirty="0" smtClean="0">
              <a:latin typeface="Helvetica" panose="020B0500000000000000" pitchFamily="34" charset="0"/>
            </a:endParaRPr>
          </a:p>
          <a:p>
            <a:pPr algn="just"/>
            <a:r>
              <a:rPr lang="en-GB" sz="2800" dirty="0" smtClean="0">
                <a:solidFill>
                  <a:srgbClr val="0000FF"/>
                </a:solidFill>
                <a:latin typeface="Helvetica" panose="020B0500000000000000" pitchFamily="34" charset="0"/>
              </a:rPr>
              <a:t>Usually this planet is the closest to Earth but sometimes another planet is closer.  </a:t>
            </a:r>
          </a:p>
          <a:p>
            <a:pPr algn="just"/>
            <a:endParaRPr lang="en-GB" sz="2800" dirty="0">
              <a:solidFill>
                <a:srgbClr val="0000FF"/>
              </a:solidFill>
              <a:latin typeface="Helvetica" panose="020B0500000000000000" pitchFamily="34" charset="0"/>
            </a:endParaRPr>
          </a:p>
          <a:p>
            <a:pPr algn="just"/>
            <a:r>
              <a:rPr lang="en-GB" sz="2800" dirty="0" smtClean="0">
                <a:solidFill>
                  <a:srgbClr val="0000FF"/>
                </a:solidFill>
                <a:latin typeface="Helvetica" panose="020B0500000000000000" pitchFamily="34" charset="0"/>
              </a:rPr>
              <a:t>What is the name of this other planet and can you explain why the distance between Earth and this planet varies a lot?</a:t>
            </a:r>
            <a:endParaRPr lang="en-GB" sz="2800" dirty="0">
              <a:solidFill>
                <a:srgbClr val="0000FF"/>
              </a:solidFill>
              <a:latin typeface="Helvetica" panose="020B0500000000000000" pitchFamily="34" charset="0"/>
            </a:endParaRPr>
          </a:p>
        </p:txBody>
      </p:sp>
      <p:sp>
        <p:nvSpPr>
          <p:cNvPr id="3" name="Rectangle 2"/>
          <p:cNvSpPr/>
          <p:nvPr/>
        </p:nvSpPr>
        <p:spPr>
          <a:xfrm>
            <a:off x="0" y="6396335"/>
            <a:ext cx="4671472" cy="461665"/>
          </a:xfrm>
          <a:prstGeom prst="rect">
            <a:avLst/>
          </a:prstGeom>
        </p:spPr>
        <p:txBody>
          <a:bodyPr wrap="none">
            <a:spAutoFit/>
          </a:bodyPr>
          <a:lstStyle/>
          <a:p>
            <a:r>
              <a:rPr lang="en-GB" sz="2400" dirty="0" smtClean="0">
                <a:solidFill>
                  <a:srgbClr val="00B050"/>
                </a:solidFill>
                <a:latin typeface="Helvetica" panose="020B0500000000000000" pitchFamily="34" charset="0"/>
              </a:rPr>
              <a:t>48,000,000 to 234,000,000 miles</a:t>
            </a:r>
            <a:endParaRPr lang="en-GB" sz="2400" dirty="0">
              <a:solidFill>
                <a:srgbClr val="00B050"/>
              </a:solidFill>
              <a:latin typeface="Helvetica" panose="020B0500000000000000" pitchFamily="34" charset="0"/>
            </a:endParaRPr>
          </a:p>
        </p:txBody>
      </p:sp>
      <p:sp>
        <p:nvSpPr>
          <p:cNvPr id="4" name="Rectangle 3"/>
          <p:cNvSpPr/>
          <p:nvPr/>
        </p:nvSpPr>
        <p:spPr>
          <a:xfrm>
            <a:off x="5538548" y="6396334"/>
            <a:ext cx="4367452" cy="461665"/>
          </a:xfrm>
          <a:prstGeom prst="rect">
            <a:avLst/>
          </a:prstGeom>
        </p:spPr>
        <p:txBody>
          <a:bodyPr wrap="none">
            <a:spAutoFit/>
          </a:bodyPr>
          <a:lstStyle/>
          <a:p>
            <a:pPr algn="r"/>
            <a:r>
              <a:rPr lang="en-US" sz="2400" dirty="0">
                <a:solidFill>
                  <a:srgbClr val="FF0000"/>
                </a:solidFill>
                <a:latin typeface="Helvetica" panose="020B0500000000000000" pitchFamily="34" charset="0"/>
              </a:rPr>
              <a:t>T</a:t>
            </a:r>
            <a:r>
              <a:rPr lang="en-GB" sz="2400" dirty="0" err="1">
                <a:solidFill>
                  <a:srgbClr val="FF0000"/>
                </a:solidFill>
                <a:latin typeface="Helvetica" panose="020B0500000000000000" pitchFamily="34" charset="0"/>
              </a:rPr>
              <a:t>ennis</a:t>
            </a:r>
            <a:r>
              <a:rPr lang="en-GB" sz="2400" dirty="0">
                <a:solidFill>
                  <a:srgbClr val="FF0000"/>
                </a:solidFill>
                <a:latin typeface="Helvetica" panose="020B0500000000000000" pitchFamily="34" charset="0"/>
              </a:rPr>
              <a:t> ball scale = 1 </a:t>
            </a:r>
            <a:r>
              <a:rPr lang="en-GB" sz="2400" dirty="0" smtClean="0">
                <a:solidFill>
                  <a:srgbClr val="FF0000"/>
                </a:solidFill>
                <a:latin typeface="Helvetica" panose="020B0500000000000000" pitchFamily="34" charset="0"/>
              </a:rPr>
              <a:t>to 5 miles</a:t>
            </a:r>
            <a:endParaRPr lang="en-GB" sz="2400" dirty="0">
              <a:solidFill>
                <a:srgbClr val="FF0000"/>
              </a:solidFill>
              <a:latin typeface="Helvetica" panose="020B0500000000000000" pitchFamily="34" charset="0"/>
            </a:endParaRPr>
          </a:p>
        </p:txBody>
      </p:sp>
    </p:spTree>
    <p:extLst>
      <p:ext uri="{BB962C8B-B14F-4D97-AF65-F5344CB8AC3E}">
        <p14:creationId xmlns:p14="http://schemas.microsoft.com/office/powerpoint/2010/main" val="325220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755" b="14147"/>
          <a:stretch/>
        </p:blipFill>
        <p:spPr>
          <a:xfrm>
            <a:off x="0" y="-186266"/>
            <a:ext cx="9894388" cy="7232582"/>
          </a:xfrm>
          <a:prstGeom prst="rect">
            <a:avLst/>
          </a:prstGeom>
        </p:spPr>
      </p:pic>
      <p:sp>
        <p:nvSpPr>
          <p:cNvPr id="4" name="TextBox 3"/>
          <p:cNvSpPr txBox="1"/>
          <p:nvPr/>
        </p:nvSpPr>
        <p:spPr>
          <a:xfrm>
            <a:off x="0" y="6027003"/>
            <a:ext cx="9906000" cy="830997"/>
          </a:xfrm>
          <a:prstGeom prst="rect">
            <a:avLst/>
          </a:prstGeom>
          <a:noFill/>
          <a:ln>
            <a:noFill/>
          </a:ln>
        </p:spPr>
        <p:txBody>
          <a:bodyPr wrap="square" rtlCol="0">
            <a:spAutoFit/>
          </a:bodyPr>
          <a:lstStyle/>
          <a:p>
            <a:pPr algn="ctr"/>
            <a:r>
              <a:rPr lang="en-GB" sz="4800" b="1" dirty="0" smtClean="0">
                <a:ln>
                  <a:solidFill>
                    <a:schemeClr val="bg1">
                      <a:lumMod val="50000"/>
                    </a:schemeClr>
                  </a:solidFill>
                </a:ln>
                <a:solidFill>
                  <a:schemeClr val="bg1"/>
                </a:solidFill>
                <a:latin typeface="Helvetica" panose="020B0500000000000000" pitchFamily="34" charset="0"/>
              </a:rPr>
              <a:t>Mars</a:t>
            </a:r>
            <a:endParaRPr lang="en-GB" sz="4800" b="1" dirty="0">
              <a:ln>
                <a:solidFill>
                  <a:schemeClr val="bg1">
                    <a:lumMod val="50000"/>
                  </a:schemeClr>
                </a:solidFill>
              </a:ln>
              <a:solidFill>
                <a:schemeClr val="bg1"/>
              </a:solidFill>
              <a:latin typeface="Helvetica" panose="020B0500000000000000" pitchFamily="34" charset="0"/>
            </a:endParaRPr>
          </a:p>
        </p:txBody>
      </p:sp>
    </p:spTree>
    <p:extLst>
      <p:ext uri="{BB962C8B-B14F-4D97-AF65-F5344CB8AC3E}">
        <p14:creationId xmlns:p14="http://schemas.microsoft.com/office/powerpoint/2010/main" val="158488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3970318"/>
          </a:xfrm>
          <a:prstGeom prst="rect">
            <a:avLst/>
          </a:prstGeom>
        </p:spPr>
        <p:txBody>
          <a:bodyPr wrap="square">
            <a:spAutoFit/>
          </a:bodyPr>
          <a:lstStyle/>
          <a:p>
            <a:pPr algn="just"/>
            <a:r>
              <a:rPr lang="en-GB" sz="2800" dirty="0" smtClean="0">
                <a:latin typeface="Helvetica" panose="020B0500000000000000" pitchFamily="34" charset="0"/>
              </a:rPr>
              <a:t>This is our star, the centre of our solar system and the body which all of the planets orbit.  It is important to learn about our star as it is the reason for day and night, the seasons and the source of all energy for our planet.  </a:t>
            </a:r>
          </a:p>
          <a:p>
            <a:pPr algn="just"/>
            <a:endParaRPr lang="en-GB" sz="2800" dirty="0" smtClean="0">
              <a:latin typeface="Helvetica" panose="020B0500000000000000" pitchFamily="34" charset="0"/>
            </a:endParaRPr>
          </a:p>
          <a:p>
            <a:pPr algn="just"/>
            <a:r>
              <a:rPr lang="en-GB" sz="2800" dirty="0" smtClean="0">
                <a:solidFill>
                  <a:srgbClr val="0000FF"/>
                </a:solidFill>
                <a:latin typeface="Helvetica" panose="020B0500000000000000" pitchFamily="34" charset="0"/>
              </a:rPr>
              <a:t>This distance to our star was unknown until the 1761 Transit of Venus across the face of the Sun.</a:t>
            </a:r>
          </a:p>
          <a:p>
            <a:pPr algn="just"/>
            <a:endParaRPr lang="en-GB" sz="2800" dirty="0" smtClean="0">
              <a:solidFill>
                <a:srgbClr val="0000FF"/>
              </a:solidFill>
              <a:latin typeface="Helvetica" panose="020B0500000000000000" pitchFamily="34" charset="0"/>
            </a:endParaRPr>
          </a:p>
          <a:p>
            <a:pPr algn="just"/>
            <a:r>
              <a:rPr lang="en-GB" sz="2800" dirty="0" smtClean="0">
                <a:solidFill>
                  <a:srgbClr val="0000FF"/>
                </a:solidFill>
                <a:latin typeface="Helvetica" panose="020B0500000000000000" pitchFamily="34" charset="0"/>
              </a:rPr>
              <a:t>What do you think stars are made of?</a:t>
            </a:r>
            <a:endParaRPr lang="en-GB" sz="2800" dirty="0">
              <a:solidFill>
                <a:srgbClr val="0000FF"/>
              </a:solidFill>
              <a:latin typeface="Helvetica" panose="020B0500000000000000" pitchFamily="34" charset="0"/>
            </a:endParaRPr>
          </a:p>
        </p:txBody>
      </p:sp>
      <p:sp>
        <p:nvSpPr>
          <p:cNvPr id="3" name="Rectangle 2"/>
          <p:cNvSpPr/>
          <p:nvPr/>
        </p:nvSpPr>
        <p:spPr>
          <a:xfrm>
            <a:off x="0" y="6396335"/>
            <a:ext cx="6084358" cy="461665"/>
          </a:xfrm>
          <a:prstGeom prst="rect">
            <a:avLst/>
          </a:prstGeom>
        </p:spPr>
        <p:txBody>
          <a:bodyPr wrap="none">
            <a:spAutoFit/>
          </a:bodyPr>
          <a:lstStyle/>
          <a:p>
            <a:r>
              <a:rPr lang="fr-FR" sz="2400" dirty="0" smtClean="0">
                <a:solidFill>
                  <a:srgbClr val="00B050"/>
                </a:solidFill>
                <a:latin typeface="Helvetica" panose="020B0500000000000000" pitchFamily="34" charset="0"/>
              </a:rPr>
              <a:t>93,000,000 miles = 1AU (</a:t>
            </a:r>
            <a:r>
              <a:rPr lang="fr-FR" sz="2400" dirty="0" err="1" smtClean="0">
                <a:solidFill>
                  <a:srgbClr val="00B050"/>
                </a:solidFill>
                <a:latin typeface="Helvetica" panose="020B0500000000000000" pitchFamily="34" charset="0"/>
              </a:rPr>
              <a:t>astronomical</a:t>
            </a:r>
            <a:r>
              <a:rPr lang="fr-FR" sz="2400" dirty="0" smtClean="0">
                <a:solidFill>
                  <a:srgbClr val="00B050"/>
                </a:solidFill>
                <a:latin typeface="Helvetica" panose="020B0500000000000000" pitchFamily="34" charset="0"/>
              </a:rPr>
              <a:t> unit)</a:t>
            </a:r>
            <a:endParaRPr lang="en-GB" sz="2400" dirty="0">
              <a:solidFill>
                <a:srgbClr val="00B050"/>
              </a:solidFill>
              <a:latin typeface="Helvetica" panose="020B0500000000000000" pitchFamily="34" charset="0"/>
            </a:endParaRPr>
          </a:p>
        </p:txBody>
      </p:sp>
      <p:sp>
        <p:nvSpPr>
          <p:cNvPr id="4" name="Rectangle 3"/>
          <p:cNvSpPr/>
          <p:nvPr/>
        </p:nvSpPr>
        <p:spPr>
          <a:xfrm>
            <a:off x="7257869" y="6027003"/>
            <a:ext cx="2648131" cy="830997"/>
          </a:xfrm>
          <a:prstGeom prst="rect">
            <a:avLst/>
          </a:prstGeom>
        </p:spPr>
        <p:txBody>
          <a:bodyPr wrap="none">
            <a:spAutoFit/>
          </a:bodyPr>
          <a:lstStyle/>
          <a:p>
            <a:pPr algn="r"/>
            <a:r>
              <a:rPr lang="en-US" sz="2400" dirty="0">
                <a:solidFill>
                  <a:srgbClr val="FF0000"/>
                </a:solidFill>
                <a:latin typeface="Helvetica" panose="020B0500000000000000" pitchFamily="34" charset="0"/>
              </a:rPr>
              <a:t>T</a:t>
            </a:r>
            <a:r>
              <a:rPr lang="en-GB" sz="2400" dirty="0" err="1">
                <a:solidFill>
                  <a:srgbClr val="FF0000"/>
                </a:solidFill>
                <a:latin typeface="Helvetica" panose="020B0500000000000000" pitchFamily="34" charset="0"/>
              </a:rPr>
              <a:t>ennis</a:t>
            </a:r>
            <a:r>
              <a:rPr lang="en-GB" sz="2400" dirty="0">
                <a:solidFill>
                  <a:srgbClr val="FF0000"/>
                </a:solidFill>
                <a:latin typeface="Helvetica" panose="020B0500000000000000" pitchFamily="34" charset="0"/>
              </a:rPr>
              <a:t> ball scale </a:t>
            </a:r>
            <a:endParaRPr lang="en-GB" sz="2400" dirty="0" smtClean="0">
              <a:solidFill>
                <a:srgbClr val="FF0000"/>
              </a:solidFill>
              <a:latin typeface="Helvetica" panose="020B0500000000000000" pitchFamily="34" charset="0"/>
            </a:endParaRPr>
          </a:p>
          <a:p>
            <a:pPr algn="r"/>
            <a:r>
              <a:rPr lang="en-GB" sz="2400" dirty="0" smtClean="0">
                <a:solidFill>
                  <a:srgbClr val="FF0000"/>
                </a:solidFill>
                <a:latin typeface="Helvetica" panose="020B0500000000000000" pitchFamily="34" charset="0"/>
              </a:rPr>
              <a:t>= </a:t>
            </a:r>
            <a:r>
              <a:rPr lang="en-GB" sz="2400" dirty="0">
                <a:solidFill>
                  <a:srgbClr val="FF0000"/>
                </a:solidFill>
                <a:latin typeface="Helvetica" panose="020B0500000000000000" pitchFamily="34" charset="0"/>
              </a:rPr>
              <a:t>2 </a:t>
            </a:r>
            <a:r>
              <a:rPr lang="en-GB" sz="2400" dirty="0" smtClean="0">
                <a:solidFill>
                  <a:srgbClr val="FF0000"/>
                </a:solidFill>
                <a:latin typeface="Helvetica" panose="020B0500000000000000" pitchFamily="34" charset="0"/>
              </a:rPr>
              <a:t>miles (3.3 km)</a:t>
            </a:r>
            <a:endParaRPr lang="en-GB" sz="2400" dirty="0">
              <a:solidFill>
                <a:srgbClr val="FF0000"/>
              </a:solidFill>
              <a:latin typeface="Helvetica" panose="020B0500000000000000" pitchFamily="34" charset="0"/>
            </a:endParaRPr>
          </a:p>
        </p:txBody>
      </p:sp>
    </p:spTree>
    <p:extLst>
      <p:ext uri="{BB962C8B-B14F-4D97-AF65-F5344CB8AC3E}">
        <p14:creationId xmlns:p14="http://schemas.microsoft.com/office/powerpoint/2010/main" val="133357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799" b="16524"/>
          <a:stretch/>
        </p:blipFill>
        <p:spPr>
          <a:xfrm>
            <a:off x="0" y="0"/>
            <a:ext cx="9906000" cy="6877319"/>
          </a:xfrm>
          <a:prstGeom prst="rect">
            <a:avLst/>
          </a:prstGeom>
        </p:spPr>
      </p:pic>
      <p:sp>
        <p:nvSpPr>
          <p:cNvPr id="3" name="TextBox 2"/>
          <p:cNvSpPr txBox="1"/>
          <p:nvPr/>
        </p:nvSpPr>
        <p:spPr>
          <a:xfrm>
            <a:off x="0" y="6027003"/>
            <a:ext cx="9906000" cy="830997"/>
          </a:xfrm>
          <a:prstGeom prst="rect">
            <a:avLst/>
          </a:prstGeom>
          <a:noFill/>
          <a:ln>
            <a:noFill/>
          </a:ln>
        </p:spPr>
        <p:txBody>
          <a:bodyPr wrap="square" rtlCol="0">
            <a:spAutoFit/>
          </a:bodyPr>
          <a:lstStyle/>
          <a:p>
            <a:pPr algn="ctr"/>
            <a:r>
              <a:rPr lang="en-GB" sz="4800" b="1" dirty="0" smtClean="0">
                <a:ln>
                  <a:solidFill>
                    <a:schemeClr val="bg1">
                      <a:lumMod val="50000"/>
                    </a:schemeClr>
                  </a:solidFill>
                </a:ln>
                <a:solidFill>
                  <a:schemeClr val="bg1"/>
                </a:solidFill>
                <a:latin typeface="Helvetica" panose="020B0500000000000000" pitchFamily="34" charset="0"/>
              </a:rPr>
              <a:t>Our Sun</a:t>
            </a:r>
            <a:endParaRPr lang="en-GB" sz="4800" b="1" dirty="0">
              <a:ln>
                <a:solidFill>
                  <a:schemeClr val="bg1">
                    <a:lumMod val="50000"/>
                  </a:schemeClr>
                </a:solidFill>
              </a:ln>
              <a:solidFill>
                <a:schemeClr val="bg1"/>
              </a:solidFill>
              <a:latin typeface="Helvetica" panose="020B0500000000000000" pitchFamily="34" charset="0"/>
            </a:endParaRPr>
          </a:p>
        </p:txBody>
      </p:sp>
    </p:spTree>
    <p:extLst>
      <p:ext uri="{BB962C8B-B14F-4D97-AF65-F5344CB8AC3E}">
        <p14:creationId xmlns:p14="http://schemas.microsoft.com/office/powerpoint/2010/main" val="4195184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4832092"/>
          </a:xfrm>
          <a:prstGeom prst="rect">
            <a:avLst/>
          </a:prstGeom>
        </p:spPr>
        <p:txBody>
          <a:bodyPr wrap="square">
            <a:spAutoFit/>
          </a:bodyPr>
          <a:lstStyle/>
          <a:p>
            <a:pPr algn="just"/>
            <a:r>
              <a:rPr lang="en-GB" sz="2800" dirty="0" smtClean="0">
                <a:latin typeface="Helvetica" panose="020B0500000000000000" pitchFamily="34" charset="0"/>
              </a:rPr>
              <a:t>This pair of spacecraft were launched in 1977 and performed flybys of Jupiter, Saturn, Uranus and Neptune to reach interstellar space in 2012, having travelled further than anything else in history.  </a:t>
            </a:r>
          </a:p>
          <a:p>
            <a:pPr algn="just"/>
            <a:endParaRPr lang="en-GB" sz="2800" dirty="0" smtClean="0">
              <a:latin typeface="Helvetica" panose="020B0500000000000000" pitchFamily="34" charset="0"/>
            </a:endParaRPr>
          </a:p>
          <a:p>
            <a:pPr algn="just"/>
            <a:r>
              <a:rPr lang="en-GB" sz="2800" dirty="0" smtClean="0">
                <a:solidFill>
                  <a:srgbClr val="0000FF"/>
                </a:solidFill>
                <a:latin typeface="Helvetica" panose="020B0500000000000000" pitchFamily="34" charset="0"/>
              </a:rPr>
              <a:t>Both spacecraft carry a golden record with sounds and images of life on Earth, just in case the spacecraft ever reach life on another planet.</a:t>
            </a:r>
          </a:p>
          <a:p>
            <a:pPr algn="just"/>
            <a:endParaRPr lang="en-GB" sz="2800" dirty="0" smtClean="0">
              <a:solidFill>
                <a:srgbClr val="0000FF"/>
              </a:solidFill>
              <a:latin typeface="Helvetica" panose="020B0500000000000000" pitchFamily="34" charset="0"/>
            </a:endParaRPr>
          </a:p>
          <a:p>
            <a:pPr algn="just"/>
            <a:r>
              <a:rPr lang="en-GB" sz="2800" dirty="0" smtClean="0">
                <a:solidFill>
                  <a:srgbClr val="0000FF"/>
                </a:solidFill>
                <a:latin typeface="Helvetica" panose="020B0500000000000000" pitchFamily="34" charset="0"/>
              </a:rPr>
              <a:t>How likely do you think it is that life exists on another planet and how likely do you think we are to ever make contact? </a:t>
            </a:r>
            <a:endParaRPr lang="en-GB" sz="2800" dirty="0">
              <a:solidFill>
                <a:srgbClr val="0000FF"/>
              </a:solidFill>
              <a:latin typeface="Helvetica" panose="020B0500000000000000" pitchFamily="34" charset="0"/>
            </a:endParaRPr>
          </a:p>
        </p:txBody>
      </p:sp>
      <p:sp>
        <p:nvSpPr>
          <p:cNvPr id="3" name="Rectangle 2"/>
          <p:cNvSpPr/>
          <p:nvPr/>
        </p:nvSpPr>
        <p:spPr>
          <a:xfrm>
            <a:off x="0" y="6396335"/>
            <a:ext cx="4171976" cy="461665"/>
          </a:xfrm>
          <a:prstGeom prst="rect">
            <a:avLst/>
          </a:prstGeom>
        </p:spPr>
        <p:txBody>
          <a:bodyPr wrap="none">
            <a:spAutoFit/>
          </a:bodyPr>
          <a:lstStyle/>
          <a:p>
            <a:r>
              <a:rPr lang="en-GB" sz="2400" dirty="0" smtClean="0">
                <a:solidFill>
                  <a:srgbClr val="00B050"/>
                </a:solidFill>
                <a:latin typeface="Helvetica" panose="020B0500000000000000" pitchFamily="34" charset="0"/>
              </a:rPr>
              <a:t>20,265,000,000 km </a:t>
            </a:r>
            <a:r>
              <a:rPr lang="en-GB" sz="2400" dirty="0" smtClean="0">
                <a:solidFill>
                  <a:srgbClr val="00B050"/>
                </a:solidFill>
                <a:latin typeface="Helvetica" panose="020B0500000000000000" pitchFamily="34" charset="0"/>
                <a:sym typeface="Symbol" panose="05050102010706020507" pitchFamily="18" charset="2"/>
              </a:rPr>
              <a:t></a:t>
            </a:r>
            <a:r>
              <a:rPr lang="en-GB" sz="2400" dirty="0" smtClean="0">
                <a:solidFill>
                  <a:srgbClr val="00B050"/>
                </a:solidFill>
                <a:latin typeface="Helvetica" panose="020B0500000000000000" pitchFamily="34" charset="0"/>
              </a:rPr>
              <a:t> 136 AU</a:t>
            </a:r>
            <a:endParaRPr lang="en-GB" sz="2400" dirty="0">
              <a:solidFill>
                <a:srgbClr val="00B050"/>
              </a:solidFill>
              <a:latin typeface="Helvetica" panose="020B0500000000000000" pitchFamily="34" charset="0"/>
            </a:endParaRPr>
          </a:p>
        </p:txBody>
      </p:sp>
      <p:sp>
        <p:nvSpPr>
          <p:cNvPr id="4" name="Rectangle 3"/>
          <p:cNvSpPr/>
          <p:nvPr/>
        </p:nvSpPr>
        <p:spPr>
          <a:xfrm>
            <a:off x="4435031" y="6027003"/>
            <a:ext cx="5470969" cy="830997"/>
          </a:xfrm>
          <a:prstGeom prst="rect">
            <a:avLst/>
          </a:prstGeom>
        </p:spPr>
        <p:txBody>
          <a:bodyPr wrap="none">
            <a:spAutoFit/>
          </a:bodyPr>
          <a:lstStyle/>
          <a:p>
            <a:pPr algn="r"/>
            <a:r>
              <a:rPr lang="en-US" sz="2400" dirty="0">
                <a:solidFill>
                  <a:srgbClr val="FF0000"/>
                </a:solidFill>
                <a:latin typeface="Helvetica" panose="020B0500000000000000" pitchFamily="34" charset="0"/>
              </a:rPr>
              <a:t>T</a:t>
            </a:r>
            <a:r>
              <a:rPr lang="en-GB" sz="2400" dirty="0" err="1">
                <a:solidFill>
                  <a:srgbClr val="FF0000"/>
                </a:solidFill>
                <a:latin typeface="Helvetica" panose="020B0500000000000000" pitchFamily="34" charset="0"/>
              </a:rPr>
              <a:t>ennis</a:t>
            </a:r>
            <a:r>
              <a:rPr lang="en-GB" sz="2400" dirty="0">
                <a:solidFill>
                  <a:srgbClr val="FF0000"/>
                </a:solidFill>
                <a:latin typeface="Helvetica" panose="020B0500000000000000" pitchFamily="34" charset="0"/>
              </a:rPr>
              <a:t> ball scale = 282 </a:t>
            </a:r>
            <a:r>
              <a:rPr lang="en-GB" sz="2400" dirty="0" smtClean="0">
                <a:solidFill>
                  <a:srgbClr val="FF0000"/>
                </a:solidFill>
                <a:latin typeface="Helvetica" panose="020B0500000000000000" pitchFamily="34" charset="0"/>
              </a:rPr>
              <a:t>miles = 454 km</a:t>
            </a:r>
          </a:p>
          <a:p>
            <a:pPr algn="r"/>
            <a:r>
              <a:rPr lang="en-GB" sz="2400" dirty="0" smtClean="0">
                <a:solidFill>
                  <a:srgbClr val="FF0000"/>
                </a:solidFill>
                <a:latin typeface="Helvetica" panose="020B0500000000000000" pitchFamily="34" charset="0"/>
              </a:rPr>
              <a:t>(width of UK)</a:t>
            </a:r>
            <a:endParaRPr lang="en-GB" sz="2400" dirty="0">
              <a:solidFill>
                <a:srgbClr val="FF0000"/>
              </a:solidFill>
              <a:latin typeface="Helvetica" panose="020B0500000000000000" pitchFamily="34" charset="0"/>
            </a:endParaRPr>
          </a:p>
        </p:txBody>
      </p:sp>
    </p:spTree>
    <p:extLst>
      <p:ext uri="{BB962C8B-B14F-4D97-AF65-F5344CB8AC3E}">
        <p14:creationId xmlns:p14="http://schemas.microsoft.com/office/powerpoint/2010/main" val="100796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409"/>
          <a:stretch/>
        </p:blipFill>
        <p:spPr>
          <a:xfrm>
            <a:off x="0" y="-1"/>
            <a:ext cx="9915310" cy="6890197"/>
          </a:xfrm>
          <a:prstGeom prst="rect">
            <a:avLst/>
          </a:prstGeom>
        </p:spPr>
      </p:pic>
      <p:sp>
        <p:nvSpPr>
          <p:cNvPr id="3" name="TextBox 2"/>
          <p:cNvSpPr txBox="1"/>
          <p:nvPr/>
        </p:nvSpPr>
        <p:spPr>
          <a:xfrm>
            <a:off x="0" y="6027003"/>
            <a:ext cx="9906000" cy="830997"/>
          </a:xfrm>
          <a:prstGeom prst="rect">
            <a:avLst/>
          </a:prstGeom>
          <a:noFill/>
          <a:ln>
            <a:noFill/>
          </a:ln>
        </p:spPr>
        <p:txBody>
          <a:bodyPr wrap="square" rtlCol="0">
            <a:spAutoFit/>
          </a:bodyPr>
          <a:lstStyle/>
          <a:p>
            <a:pPr algn="ctr"/>
            <a:r>
              <a:rPr lang="en-GB" sz="4800" b="1" dirty="0" smtClean="0">
                <a:ln>
                  <a:solidFill>
                    <a:schemeClr val="bg1">
                      <a:lumMod val="50000"/>
                    </a:schemeClr>
                  </a:solidFill>
                </a:ln>
                <a:solidFill>
                  <a:schemeClr val="bg1"/>
                </a:solidFill>
                <a:latin typeface="Helvetica" panose="020B0500000000000000" pitchFamily="34" charset="0"/>
              </a:rPr>
              <a:t>The Voyager Spacecraft</a:t>
            </a:r>
            <a:endParaRPr lang="en-GB" sz="4800" b="1" dirty="0">
              <a:ln>
                <a:solidFill>
                  <a:schemeClr val="bg1">
                    <a:lumMod val="50000"/>
                  </a:schemeClr>
                </a:solidFill>
              </a:ln>
              <a:solidFill>
                <a:schemeClr val="bg1"/>
              </a:solidFill>
              <a:latin typeface="Helvetica" panose="020B0500000000000000" pitchFamily="34" charset="0"/>
            </a:endParaRPr>
          </a:p>
        </p:txBody>
      </p:sp>
    </p:spTree>
    <p:extLst>
      <p:ext uri="{BB962C8B-B14F-4D97-AF65-F5344CB8AC3E}">
        <p14:creationId xmlns:p14="http://schemas.microsoft.com/office/powerpoint/2010/main" val="1486445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5693867"/>
          </a:xfrm>
          <a:prstGeom prst="rect">
            <a:avLst/>
          </a:prstGeom>
        </p:spPr>
        <p:txBody>
          <a:bodyPr wrap="square">
            <a:spAutoFit/>
          </a:bodyPr>
          <a:lstStyle/>
          <a:p>
            <a:pPr algn="just"/>
            <a:r>
              <a:rPr lang="en-GB" sz="2800" dirty="0" smtClean="0">
                <a:latin typeface="Helvetica" panose="020B0500000000000000" pitchFamily="34" charset="0"/>
              </a:rPr>
              <a:t>Beyond the solar system, this is the nearest star to Earth.  Studying the stars is important to help us to understand how the universe was created and how stars and solar systems form. </a:t>
            </a:r>
          </a:p>
          <a:p>
            <a:pPr algn="just"/>
            <a:endParaRPr lang="en-GB" sz="2800" dirty="0">
              <a:latin typeface="Helvetica" panose="020B0500000000000000" pitchFamily="34" charset="0"/>
            </a:endParaRPr>
          </a:p>
          <a:p>
            <a:pPr algn="just"/>
            <a:r>
              <a:rPr lang="en-GB" sz="2800" dirty="0" smtClean="0">
                <a:solidFill>
                  <a:srgbClr val="0000FF"/>
                </a:solidFill>
                <a:latin typeface="Helvetica" panose="020B0500000000000000" pitchFamily="34" charset="0"/>
              </a:rPr>
              <a:t>This distance to this star is important because it is the smallest distance that light from any of the stars travels to reach us.  It is also the shortest time in which light has travelled from any star to reach us on Earth.</a:t>
            </a:r>
          </a:p>
          <a:p>
            <a:pPr algn="just"/>
            <a:endParaRPr lang="en-GB" sz="2800" dirty="0" smtClean="0">
              <a:solidFill>
                <a:srgbClr val="0000FF"/>
              </a:solidFill>
              <a:latin typeface="Helvetica" panose="020B0500000000000000" pitchFamily="34" charset="0"/>
            </a:endParaRPr>
          </a:p>
          <a:p>
            <a:pPr algn="just"/>
            <a:r>
              <a:rPr lang="en-GB" sz="2800" dirty="0" smtClean="0">
                <a:solidFill>
                  <a:srgbClr val="0000FF"/>
                </a:solidFill>
                <a:latin typeface="Helvetica" panose="020B0500000000000000" pitchFamily="34" charset="0"/>
              </a:rPr>
              <a:t>How many stars do you think you can see at night and why might people in different places see different numbers if stars?</a:t>
            </a:r>
            <a:endParaRPr lang="en-GB" sz="2800" dirty="0">
              <a:solidFill>
                <a:srgbClr val="0000FF"/>
              </a:solidFill>
              <a:latin typeface="Helvetica" panose="020B0500000000000000" pitchFamily="34" charset="0"/>
            </a:endParaRPr>
          </a:p>
        </p:txBody>
      </p:sp>
      <p:sp>
        <p:nvSpPr>
          <p:cNvPr id="3" name="Rectangle 2"/>
          <p:cNvSpPr/>
          <p:nvPr/>
        </p:nvSpPr>
        <p:spPr>
          <a:xfrm>
            <a:off x="0" y="6396335"/>
            <a:ext cx="2438745" cy="461665"/>
          </a:xfrm>
          <a:prstGeom prst="rect">
            <a:avLst/>
          </a:prstGeom>
        </p:spPr>
        <p:txBody>
          <a:bodyPr wrap="none">
            <a:spAutoFit/>
          </a:bodyPr>
          <a:lstStyle/>
          <a:p>
            <a:r>
              <a:rPr lang="en-GB" sz="2400" dirty="0" smtClean="0">
                <a:solidFill>
                  <a:srgbClr val="00B050"/>
                </a:solidFill>
                <a:latin typeface="Helvetica" panose="020B0500000000000000" pitchFamily="34" charset="0"/>
              </a:rPr>
              <a:t>4.367 light years</a:t>
            </a:r>
            <a:endParaRPr lang="en-GB" sz="2400" dirty="0">
              <a:solidFill>
                <a:srgbClr val="00B050"/>
              </a:solidFill>
              <a:latin typeface="Helvetica" panose="020B0500000000000000" pitchFamily="34" charset="0"/>
            </a:endParaRPr>
          </a:p>
        </p:txBody>
      </p:sp>
      <p:sp>
        <p:nvSpPr>
          <p:cNvPr id="4" name="Rectangle 3"/>
          <p:cNvSpPr/>
          <p:nvPr/>
        </p:nvSpPr>
        <p:spPr>
          <a:xfrm>
            <a:off x="3236987" y="6027003"/>
            <a:ext cx="6669013" cy="830997"/>
          </a:xfrm>
          <a:prstGeom prst="rect">
            <a:avLst/>
          </a:prstGeom>
        </p:spPr>
        <p:txBody>
          <a:bodyPr wrap="none">
            <a:spAutoFit/>
          </a:bodyPr>
          <a:lstStyle/>
          <a:p>
            <a:pPr algn="r"/>
            <a:r>
              <a:rPr lang="en-US" sz="2400" dirty="0">
                <a:solidFill>
                  <a:srgbClr val="FF0000"/>
                </a:solidFill>
                <a:latin typeface="Helvetica" panose="020B0500000000000000" pitchFamily="34" charset="0"/>
              </a:rPr>
              <a:t>T</a:t>
            </a:r>
            <a:r>
              <a:rPr lang="en-GB" sz="2400" dirty="0" err="1">
                <a:solidFill>
                  <a:srgbClr val="FF0000"/>
                </a:solidFill>
                <a:latin typeface="Helvetica" panose="020B0500000000000000" pitchFamily="34" charset="0"/>
              </a:rPr>
              <a:t>ennis</a:t>
            </a:r>
            <a:r>
              <a:rPr lang="en-GB" sz="2400" dirty="0">
                <a:solidFill>
                  <a:srgbClr val="FF0000"/>
                </a:solidFill>
                <a:latin typeface="Helvetica" panose="020B0500000000000000" pitchFamily="34" charset="0"/>
              </a:rPr>
              <a:t> ball scale = 575,000 </a:t>
            </a:r>
            <a:r>
              <a:rPr lang="en-GB" sz="2400" dirty="0" smtClean="0">
                <a:solidFill>
                  <a:srgbClr val="FF0000"/>
                </a:solidFill>
                <a:latin typeface="Helvetica" panose="020B0500000000000000" pitchFamily="34" charset="0"/>
              </a:rPr>
              <a:t>miles = 925,000 km</a:t>
            </a:r>
          </a:p>
          <a:p>
            <a:pPr algn="r"/>
            <a:r>
              <a:rPr lang="en-GB" sz="2400" dirty="0" smtClean="0">
                <a:solidFill>
                  <a:srgbClr val="FF0000"/>
                </a:solidFill>
                <a:latin typeface="Helvetica" panose="020B0500000000000000" pitchFamily="34" charset="0"/>
              </a:rPr>
              <a:t>(to the Moon and back!)</a:t>
            </a:r>
            <a:endParaRPr lang="en-GB" sz="2400" dirty="0">
              <a:solidFill>
                <a:srgbClr val="FF0000"/>
              </a:solidFill>
              <a:latin typeface="Helvetica" panose="020B0500000000000000" pitchFamily="34" charset="0"/>
            </a:endParaRPr>
          </a:p>
        </p:txBody>
      </p:sp>
    </p:spTree>
    <p:extLst>
      <p:ext uri="{BB962C8B-B14F-4D97-AF65-F5344CB8AC3E}">
        <p14:creationId xmlns:p14="http://schemas.microsoft.com/office/powerpoint/2010/main" val="333105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50505"/>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4953000" y="270456"/>
            <a:ext cx="0" cy="6143223"/>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38100"/>
            <a:ext cx="533400" cy="6896100"/>
          </a:xfrm>
          <a:prstGeom prst="rect">
            <a:avLst/>
          </a:prstGeom>
          <a:solidFill>
            <a:srgbClr val="100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5314950"/>
            <a:ext cx="342900" cy="1543050"/>
          </a:xfrm>
          <a:prstGeom prst="rect">
            <a:avLst/>
          </a:prstGeom>
          <a:solidFill>
            <a:srgbClr val="0C07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369" b="11321"/>
          <a:stretch/>
        </p:blipFill>
        <p:spPr>
          <a:xfrm>
            <a:off x="0" y="-294565"/>
            <a:ext cx="9905999" cy="7409032"/>
          </a:xfrm>
          <a:prstGeom prst="rect">
            <a:avLst/>
          </a:prstGeom>
        </p:spPr>
      </p:pic>
      <p:sp>
        <p:nvSpPr>
          <p:cNvPr id="8" name="TextBox 7"/>
          <p:cNvSpPr txBox="1"/>
          <p:nvPr/>
        </p:nvSpPr>
        <p:spPr>
          <a:xfrm>
            <a:off x="0" y="6027003"/>
            <a:ext cx="9906000" cy="830997"/>
          </a:xfrm>
          <a:prstGeom prst="rect">
            <a:avLst/>
          </a:prstGeom>
          <a:noFill/>
          <a:ln>
            <a:noFill/>
          </a:ln>
        </p:spPr>
        <p:txBody>
          <a:bodyPr wrap="square" rtlCol="0">
            <a:spAutoFit/>
          </a:bodyPr>
          <a:lstStyle/>
          <a:p>
            <a:pPr algn="ctr"/>
            <a:r>
              <a:rPr lang="en-GB" sz="4800" b="1" dirty="0" smtClean="0">
                <a:ln>
                  <a:solidFill>
                    <a:schemeClr val="bg1">
                      <a:lumMod val="50000"/>
                    </a:schemeClr>
                  </a:solidFill>
                </a:ln>
                <a:solidFill>
                  <a:schemeClr val="bg1"/>
                </a:solidFill>
                <a:latin typeface="Helvetica" panose="020B0500000000000000" pitchFamily="34" charset="0"/>
              </a:rPr>
              <a:t>Alpha Centauri</a:t>
            </a:r>
            <a:endParaRPr lang="en-GB" sz="4800" b="1" dirty="0">
              <a:ln>
                <a:solidFill>
                  <a:schemeClr val="bg1">
                    <a:lumMod val="50000"/>
                  </a:schemeClr>
                </a:solidFill>
              </a:ln>
              <a:solidFill>
                <a:schemeClr val="bg1"/>
              </a:solidFill>
              <a:latin typeface="Helvetica" panose="020B0500000000000000" pitchFamily="34" charset="0"/>
            </a:endParaRPr>
          </a:p>
        </p:txBody>
      </p:sp>
    </p:spTree>
    <p:extLst>
      <p:ext uri="{BB962C8B-B14F-4D97-AF65-F5344CB8AC3E}">
        <p14:creationId xmlns:p14="http://schemas.microsoft.com/office/powerpoint/2010/main" val="930065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4401205"/>
          </a:xfrm>
          <a:prstGeom prst="rect">
            <a:avLst/>
          </a:prstGeom>
        </p:spPr>
        <p:txBody>
          <a:bodyPr wrap="square">
            <a:spAutoFit/>
          </a:bodyPr>
          <a:lstStyle/>
          <a:p>
            <a:pPr algn="just"/>
            <a:r>
              <a:rPr lang="en-GB" sz="2800" dirty="0" smtClean="0">
                <a:latin typeface="Helvetica" panose="020B0500000000000000" pitchFamily="34" charset="0"/>
              </a:rPr>
              <a:t>Of the 100 billion galaxies in the universe, this is the closest to us.  This galaxy is a spiral galaxy and contains around 1 trillion stars.</a:t>
            </a:r>
          </a:p>
          <a:p>
            <a:pPr algn="just"/>
            <a:endParaRPr lang="en-GB" sz="2800" dirty="0" smtClean="0">
              <a:latin typeface="Helvetica" panose="020B0500000000000000" pitchFamily="34" charset="0"/>
            </a:endParaRPr>
          </a:p>
          <a:p>
            <a:pPr algn="just"/>
            <a:r>
              <a:rPr lang="en-GB" sz="2800" dirty="0" smtClean="0">
                <a:solidFill>
                  <a:srgbClr val="0000FF"/>
                </a:solidFill>
                <a:latin typeface="Helvetica" panose="020B0500000000000000" pitchFamily="34" charset="0"/>
              </a:rPr>
              <a:t>Learning about this galaxy is important because it is travelling towards our own and will one day collide with ours.  </a:t>
            </a:r>
          </a:p>
          <a:p>
            <a:pPr algn="just"/>
            <a:endParaRPr lang="en-GB" sz="2800" dirty="0" smtClean="0">
              <a:solidFill>
                <a:srgbClr val="0000FF"/>
              </a:solidFill>
              <a:latin typeface="Helvetica" panose="020B0500000000000000" pitchFamily="34" charset="0"/>
            </a:endParaRPr>
          </a:p>
          <a:p>
            <a:pPr algn="just"/>
            <a:r>
              <a:rPr lang="en-GB" sz="2800" dirty="0" smtClean="0">
                <a:solidFill>
                  <a:srgbClr val="0000FF"/>
                </a:solidFill>
                <a:latin typeface="Helvetica" panose="020B0500000000000000" pitchFamily="34" charset="0"/>
              </a:rPr>
              <a:t>How many galaxies do you think there are in the whole universe and how do you think astronomers might be able to find an estimate of this?</a:t>
            </a:r>
            <a:endParaRPr lang="en-GB" sz="2800" dirty="0">
              <a:solidFill>
                <a:srgbClr val="0000FF"/>
              </a:solidFill>
              <a:latin typeface="Helvetica" panose="020B0500000000000000" pitchFamily="34" charset="0"/>
            </a:endParaRPr>
          </a:p>
        </p:txBody>
      </p:sp>
      <p:sp>
        <p:nvSpPr>
          <p:cNvPr id="3" name="Rectangle 2"/>
          <p:cNvSpPr/>
          <p:nvPr/>
        </p:nvSpPr>
        <p:spPr>
          <a:xfrm>
            <a:off x="0" y="6396335"/>
            <a:ext cx="3038268" cy="461665"/>
          </a:xfrm>
          <a:prstGeom prst="rect">
            <a:avLst/>
          </a:prstGeom>
        </p:spPr>
        <p:txBody>
          <a:bodyPr wrap="none">
            <a:spAutoFit/>
          </a:bodyPr>
          <a:lstStyle/>
          <a:p>
            <a:r>
              <a:rPr lang="en-GB" sz="2400" dirty="0" smtClean="0">
                <a:solidFill>
                  <a:srgbClr val="00B050"/>
                </a:solidFill>
                <a:latin typeface="Helvetica" panose="020B0500000000000000" pitchFamily="34" charset="0"/>
              </a:rPr>
              <a:t>2,537,000 light years</a:t>
            </a:r>
            <a:endParaRPr lang="en-GB" sz="2400" dirty="0">
              <a:solidFill>
                <a:srgbClr val="00B050"/>
              </a:solidFill>
              <a:latin typeface="Helvetica" panose="020B0500000000000000" pitchFamily="34" charset="0"/>
            </a:endParaRPr>
          </a:p>
        </p:txBody>
      </p:sp>
      <p:sp>
        <p:nvSpPr>
          <p:cNvPr id="4" name="Rectangle 3"/>
          <p:cNvSpPr/>
          <p:nvPr/>
        </p:nvSpPr>
        <p:spPr>
          <a:xfrm>
            <a:off x="4826724" y="6027003"/>
            <a:ext cx="5079276" cy="830997"/>
          </a:xfrm>
          <a:prstGeom prst="rect">
            <a:avLst/>
          </a:prstGeom>
        </p:spPr>
        <p:txBody>
          <a:bodyPr wrap="none">
            <a:spAutoFit/>
          </a:bodyPr>
          <a:lstStyle/>
          <a:p>
            <a:pPr algn="r"/>
            <a:r>
              <a:rPr lang="en-US" sz="2400" dirty="0">
                <a:solidFill>
                  <a:srgbClr val="FF0000"/>
                </a:solidFill>
                <a:latin typeface="Helvetica" panose="020B0500000000000000" pitchFamily="34" charset="0"/>
              </a:rPr>
              <a:t>T</a:t>
            </a:r>
            <a:r>
              <a:rPr lang="en-GB" sz="2400" dirty="0" err="1">
                <a:solidFill>
                  <a:srgbClr val="FF0000"/>
                </a:solidFill>
                <a:latin typeface="Helvetica" panose="020B0500000000000000" pitchFamily="34" charset="0"/>
              </a:rPr>
              <a:t>ennis</a:t>
            </a:r>
            <a:r>
              <a:rPr lang="en-GB" sz="2400" dirty="0">
                <a:solidFill>
                  <a:srgbClr val="FF0000"/>
                </a:solidFill>
                <a:latin typeface="Helvetica" panose="020B0500000000000000" pitchFamily="34" charset="0"/>
              </a:rPr>
              <a:t> ball scale = 36,000 </a:t>
            </a:r>
            <a:r>
              <a:rPr lang="en-GB" sz="2400" dirty="0" smtClean="0">
                <a:solidFill>
                  <a:srgbClr val="FF0000"/>
                </a:solidFill>
                <a:latin typeface="Helvetica" panose="020B0500000000000000" pitchFamily="34" charset="0"/>
              </a:rPr>
              <a:t>AU</a:t>
            </a:r>
          </a:p>
          <a:p>
            <a:pPr algn="r"/>
            <a:r>
              <a:rPr lang="en-GB" sz="2400" dirty="0" smtClean="0">
                <a:solidFill>
                  <a:srgbClr val="FF0000"/>
                </a:solidFill>
                <a:latin typeface="Helvetica" panose="020B0500000000000000" pitchFamily="34" charset="0"/>
              </a:rPr>
              <a:t>(that’s 36 times distance to the Sun)</a:t>
            </a:r>
            <a:endParaRPr lang="en-GB" sz="2400" dirty="0">
              <a:solidFill>
                <a:srgbClr val="FF0000"/>
              </a:solidFill>
              <a:latin typeface="Helvetica" panose="020B0500000000000000" pitchFamily="34" charset="0"/>
            </a:endParaRPr>
          </a:p>
        </p:txBody>
      </p:sp>
    </p:spTree>
    <p:extLst>
      <p:ext uri="{BB962C8B-B14F-4D97-AF65-F5344CB8AC3E}">
        <p14:creationId xmlns:p14="http://schemas.microsoft.com/office/powerpoint/2010/main" val="2399822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92" t="19255" r="192" b="15432"/>
          <a:stretch/>
        </p:blipFill>
        <p:spPr>
          <a:xfrm>
            <a:off x="0" y="0"/>
            <a:ext cx="9906000" cy="6953250"/>
          </a:xfrm>
          <a:prstGeom prst="rect">
            <a:avLst/>
          </a:prstGeom>
        </p:spPr>
      </p:pic>
      <p:sp>
        <p:nvSpPr>
          <p:cNvPr id="4" name="TextBox 3"/>
          <p:cNvSpPr txBox="1"/>
          <p:nvPr/>
        </p:nvSpPr>
        <p:spPr>
          <a:xfrm>
            <a:off x="0" y="6027003"/>
            <a:ext cx="9906000" cy="830997"/>
          </a:xfrm>
          <a:prstGeom prst="rect">
            <a:avLst/>
          </a:prstGeom>
          <a:noFill/>
          <a:ln>
            <a:noFill/>
          </a:ln>
        </p:spPr>
        <p:txBody>
          <a:bodyPr wrap="square" rtlCol="0">
            <a:spAutoFit/>
          </a:bodyPr>
          <a:lstStyle/>
          <a:p>
            <a:pPr algn="ctr"/>
            <a:r>
              <a:rPr lang="en-GB" sz="4800" b="1" dirty="0" smtClean="0">
                <a:ln>
                  <a:solidFill>
                    <a:schemeClr val="bg1">
                      <a:lumMod val="50000"/>
                    </a:schemeClr>
                  </a:solidFill>
                </a:ln>
                <a:solidFill>
                  <a:schemeClr val="bg1"/>
                </a:solidFill>
                <a:latin typeface="Helvetica" panose="020B0500000000000000" pitchFamily="34" charset="0"/>
              </a:rPr>
              <a:t>Andromeda Galaxy</a:t>
            </a:r>
            <a:endParaRPr lang="en-GB" sz="4800" b="1" dirty="0">
              <a:ln>
                <a:solidFill>
                  <a:schemeClr val="bg1">
                    <a:lumMod val="50000"/>
                  </a:schemeClr>
                </a:solidFill>
              </a:ln>
              <a:solidFill>
                <a:schemeClr val="bg1"/>
              </a:solidFill>
              <a:latin typeface="Helvetica" panose="020B0500000000000000" pitchFamily="34" charset="0"/>
            </a:endParaRPr>
          </a:p>
        </p:txBody>
      </p:sp>
    </p:spTree>
    <p:extLst>
      <p:ext uri="{BB962C8B-B14F-4D97-AF65-F5344CB8AC3E}">
        <p14:creationId xmlns:p14="http://schemas.microsoft.com/office/powerpoint/2010/main" val="45169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4401205"/>
          </a:xfrm>
          <a:prstGeom prst="rect">
            <a:avLst/>
          </a:prstGeom>
        </p:spPr>
        <p:txBody>
          <a:bodyPr wrap="square">
            <a:spAutoFit/>
          </a:bodyPr>
          <a:lstStyle/>
          <a:p>
            <a:pPr algn="just"/>
            <a:r>
              <a:rPr lang="en-GB" sz="2800" dirty="0" smtClean="0">
                <a:latin typeface="Helvetica" panose="020B0500000000000000" pitchFamily="34" charset="0"/>
              </a:rPr>
              <a:t>This is the largest and most expensive spacecraft ever.  It is the size of </a:t>
            </a:r>
            <a:r>
              <a:rPr lang="en-GB" sz="2800" dirty="0">
                <a:latin typeface="Helvetica" panose="020B0500000000000000" pitchFamily="34" charset="0"/>
              </a:rPr>
              <a:t>a</a:t>
            </a:r>
            <a:r>
              <a:rPr lang="en-GB" sz="2800" dirty="0" smtClean="0">
                <a:latin typeface="Helvetica" panose="020B0500000000000000" pitchFamily="34" charset="0"/>
              </a:rPr>
              <a:t> </a:t>
            </a:r>
            <a:r>
              <a:rPr lang="en-GB" sz="2800" dirty="0" smtClean="0">
                <a:latin typeface="Helvetica" panose="020B0500000000000000" pitchFamily="34" charset="0"/>
              </a:rPr>
              <a:t>football </a:t>
            </a:r>
            <a:r>
              <a:rPr lang="en-GB" sz="2800" dirty="0" smtClean="0">
                <a:latin typeface="Helvetica" panose="020B0500000000000000" pitchFamily="34" charset="0"/>
              </a:rPr>
              <a:t>pitch </a:t>
            </a:r>
            <a:r>
              <a:rPr lang="en-GB" sz="2800" dirty="0" smtClean="0">
                <a:latin typeface="Helvetica" panose="020B0500000000000000" pitchFamily="34" charset="0"/>
              </a:rPr>
              <a:t>and has been permanently manned since 2000.  It was created by space agencies from Canada, USA, Japan, Russia and Europe all working together.  </a:t>
            </a:r>
          </a:p>
          <a:p>
            <a:pPr algn="just"/>
            <a:endParaRPr lang="en-GB" sz="2800" dirty="0">
              <a:latin typeface="Helvetica" panose="020B0500000000000000" pitchFamily="34" charset="0"/>
            </a:endParaRPr>
          </a:p>
          <a:p>
            <a:pPr algn="just"/>
            <a:r>
              <a:rPr lang="en-GB" sz="2800" dirty="0" smtClean="0">
                <a:solidFill>
                  <a:srgbClr val="0000FF"/>
                </a:solidFill>
                <a:latin typeface="Helvetica" panose="020B0500000000000000" pitchFamily="34" charset="0"/>
              </a:rPr>
              <a:t>The main purpose of the spacecraft is to conduct scientific experiments in zero-gravity but fulfils many other roles in addition to this.</a:t>
            </a:r>
          </a:p>
          <a:p>
            <a:pPr algn="just"/>
            <a:endParaRPr lang="en-GB" sz="2800" dirty="0" smtClean="0">
              <a:solidFill>
                <a:srgbClr val="0000FF"/>
              </a:solidFill>
              <a:latin typeface="Helvetica" panose="020B0500000000000000" pitchFamily="34" charset="0"/>
            </a:endParaRPr>
          </a:p>
          <a:p>
            <a:pPr algn="just"/>
            <a:r>
              <a:rPr lang="en-GB" sz="2800" dirty="0" smtClean="0">
                <a:solidFill>
                  <a:srgbClr val="0000FF"/>
                </a:solidFill>
                <a:latin typeface="Helvetica" panose="020B0500000000000000" pitchFamily="34" charset="0"/>
              </a:rPr>
              <a:t>What might some of these roles be?</a:t>
            </a:r>
            <a:endParaRPr lang="en-GB" sz="2800" dirty="0">
              <a:solidFill>
                <a:srgbClr val="0000FF"/>
              </a:solidFill>
              <a:latin typeface="Helvetica" panose="020B0500000000000000" pitchFamily="34" charset="0"/>
            </a:endParaRPr>
          </a:p>
        </p:txBody>
      </p:sp>
      <p:sp>
        <p:nvSpPr>
          <p:cNvPr id="3" name="Rectangle 2"/>
          <p:cNvSpPr/>
          <p:nvPr/>
        </p:nvSpPr>
        <p:spPr>
          <a:xfrm>
            <a:off x="0" y="6396335"/>
            <a:ext cx="2852063" cy="461665"/>
          </a:xfrm>
          <a:prstGeom prst="rect">
            <a:avLst/>
          </a:prstGeom>
        </p:spPr>
        <p:txBody>
          <a:bodyPr wrap="none">
            <a:spAutoFit/>
          </a:bodyPr>
          <a:lstStyle/>
          <a:p>
            <a:r>
              <a:rPr lang="en-GB" sz="2400" dirty="0" smtClean="0">
                <a:solidFill>
                  <a:srgbClr val="00B050"/>
                </a:solidFill>
                <a:latin typeface="Helvetica" panose="020B0500000000000000" pitchFamily="34" charset="0"/>
              </a:rPr>
              <a:t>250 miles </a:t>
            </a:r>
            <a:r>
              <a:rPr lang="en-GB" sz="2400" dirty="0" smtClean="0">
                <a:solidFill>
                  <a:srgbClr val="00B050"/>
                </a:solidFill>
                <a:latin typeface="Helvetica" panose="020B0500000000000000" pitchFamily="34" charset="0"/>
                <a:sym typeface="Symbol" panose="05050102010706020507" pitchFamily="18" charset="2"/>
              </a:rPr>
              <a:t></a:t>
            </a:r>
            <a:r>
              <a:rPr lang="en-GB" sz="2400" dirty="0" smtClean="0">
                <a:solidFill>
                  <a:srgbClr val="00B050"/>
                </a:solidFill>
                <a:latin typeface="Helvetica" panose="020B0500000000000000" pitchFamily="34" charset="0"/>
              </a:rPr>
              <a:t> 400 km</a:t>
            </a:r>
            <a:endParaRPr lang="en-GB" sz="2400" dirty="0">
              <a:solidFill>
                <a:srgbClr val="00B050"/>
              </a:solidFill>
              <a:latin typeface="Helvetica" panose="020B0500000000000000" pitchFamily="34" charset="0"/>
            </a:endParaRPr>
          </a:p>
        </p:txBody>
      </p:sp>
      <p:sp>
        <p:nvSpPr>
          <p:cNvPr id="4" name="Rectangle 3"/>
          <p:cNvSpPr/>
          <p:nvPr/>
        </p:nvSpPr>
        <p:spPr>
          <a:xfrm>
            <a:off x="6188666" y="6396334"/>
            <a:ext cx="3717334" cy="461665"/>
          </a:xfrm>
          <a:prstGeom prst="rect">
            <a:avLst/>
          </a:prstGeom>
        </p:spPr>
        <p:txBody>
          <a:bodyPr wrap="none">
            <a:spAutoFit/>
          </a:bodyPr>
          <a:lstStyle/>
          <a:p>
            <a:pPr algn="r"/>
            <a:r>
              <a:rPr lang="en-US" sz="2400" dirty="0">
                <a:solidFill>
                  <a:srgbClr val="FF0000"/>
                </a:solidFill>
                <a:latin typeface="Helvetica" panose="020B0500000000000000" pitchFamily="34" charset="0"/>
              </a:rPr>
              <a:t>T</a:t>
            </a:r>
            <a:r>
              <a:rPr lang="en-GB" sz="2400" dirty="0" err="1">
                <a:solidFill>
                  <a:srgbClr val="FF0000"/>
                </a:solidFill>
                <a:latin typeface="Helvetica" panose="020B0500000000000000" pitchFamily="34" charset="0"/>
              </a:rPr>
              <a:t>ennis</a:t>
            </a:r>
            <a:r>
              <a:rPr lang="en-GB" sz="2400" dirty="0">
                <a:solidFill>
                  <a:srgbClr val="FF0000"/>
                </a:solidFill>
                <a:latin typeface="Helvetica" panose="020B0500000000000000" pitchFamily="34" charset="0"/>
              </a:rPr>
              <a:t> ball scale = 0.9 </a:t>
            </a:r>
            <a:r>
              <a:rPr lang="en-GB" sz="2400" dirty="0" smtClean="0">
                <a:solidFill>
                  <a:srgbClr val="FF0000"/>
                </a:solidFill>
                <a:latin typeface="Helvetica" panose="020B0500000000000000" pitchFamily="34" charset="0"/>
              </a:rPr>
              <a:t>cm</a:t>
            </a:r>
            <a:endParaRPr lang="en-GB" sz="2400" dirty="0">
              <a:solidFill>
                <a:srgbClr val="FF0000"/>
              </a:solidFill>
              <a:latin typeface="Helvetica" panose="020B0500000000000000" pitchFamily="34" charset="0"/>
            </a:endParaRPr>
          </a:p>
        </p:txBody>
      </p:sp>
    </p:spTree>
    <p:extLst>
      <p:ext uri="{BB962C8B-B14F-4D97-AF65-F5344CB8AC3E}">
        <p14:creationId xmlns:p14="http://schemas.microsoft.com/office/powerpoint/2010/main" val="204511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3970318"/>
          </a:xfrm>
          <a:prstGeom prst="rect">
            <a:avLst/>
          </a:prstGeom>
        </p:spPr>
        <p:txBody>
          <a:bodyPr wrap="square">
            <a:spAutoFit/>
          </a:bodyPr>
          <a:lstStyle/>
          <a:p>
            <a:pPr algn="just"/>
            <a:r>
              <a:rPr lang="en-GB" sz="2800" dirty="0" smtClean="0">
                <a:latin typeface="Helvetica" panose="020B0500000000000000" pitchFamily="34" charset="0"/>
              </a:rPr>
              <a:t>This vehicle would not fly in space as it relies on the difference between air pressure above and below the wings to provide lift.</a:t>
            </a:r>
          </a:p>
          <a:p>
            <a:pPr algn="just"/>
            <a:endParaRPr lang="en-GB" sz="2800" dirty="0">
              <a:latin typeface="Helvetica" panose="020B0500000000000000" pitchFamily="34" charset="0"/>
            </a:endParaRPr>
          </a:p>
          <a:p>
            <a:pPr algn="just"/>
            <a:r>
              <a:rPr lang="en-GB" sz="2800" dirty="0" smtClean="0">
                <a:solidFill>
                  <a:srgbClr val="0000FF"/>
                </a:solidFill>
                <a:latin typeface="Helvetica" panose="020B0500000000000000" pitchFamily="34" charset="0"/>
              </a:rPr>
              <a:t>It is important to learn about this fundamental physical concept as has applications in a great many areas all over the world.</a:t>
            </a:r>
          </a:p>
          <a:p>
            <a:pPr algn="just"/>
            <a:endParaRPr lang="en-GB" sz="2800" dirty="0" smtClean="0">
              <a:solidFill>
                <a:srgbClr val="0000FF"/>
              </a:solidFill>
              <a:latin typeface="Helvetica" panose="020B0500000000000000" pitchFamily="34" charset="0"/>
            </a:endParaRPr>
          </a:p>
          <a:p>
            <a:pPr algn="just"/>
            <a:r>
              <a:rPr lang="en-GB" sz="2800" dirty="0" smtClean="0">
                <a:solidFill>
                  <a:srgbClr val="0000FF"/>
                </a:solidFill>
                <a:latin typeface="Helvetica" panose="020B0500000000000000" pitchFamily="34" charset="0"/>
              </a:rPr>
              <a:t>Name as many different types of this vehicle as you can.</a:t>
            </a:r>
            <a:endParaRPr lang="en-GB" sz="2800" dirty="0">
              <a:solidFill>
                <a:srgbClr val="0000FF"/>
              </a:solidFill>
              <a:latin typeface="Helvetica" panose="020B0500000000000000" pitchFamily="34" charset="0"/>
            </a:endParaRPr>
          </a:p>
        </p:txBody>
      </p:sp>
      <p:sp>
        <p:nvSpPr>
          <p:cNvPr id="3" name="Rectangle 2"/>
          <p:cNvSpPr/>
          <p:nvPr/>
        </p:nvSpPr>
        <p:spPr>
          <a:xfrm>
            <a:off x="0" y="6396335"/>
            <a:ext cx="3458383" cy="461665"/>
          </a:xfrm>
          <a:prstGeom prst="rect">
            <a:avLst/>
          </a:prstGeom>
        </p:spPr>
        <p:txBody>
          <a:bodyPr wrap="none">
            <a:spAutoFit/>
          </a:bodyPr>
          <a:lstStyle/>
          <a:p>
            <a:r>
              <a:rPr lang="en-GB" sz="2400" dirty="0" smtClean="0">
                <a:solidFill>
                  <a:srgbClr val="00B050"/>
                </a:solidFill>
                <a:latin typeface="Helvetica" panose="020B0500000000000000" pitchFamily="34" charset="0"/>
              </a:rPr>
              <a:t>35,000 feet </a:t>
            </a:r>
            <a:r>
              <a:rPr lang="en-GB" sz="2400" dirty="0" smtClean="0">
                <a:solidFill>
                  <a:srgbClr val="00B050"/>
                </a:solidFill>
                <a:latin typeface="Helvetica" panose="020B0500000000000000" pitchFamily="34" charset="0"/>
                <a:sym typeface="Symbol" panose="05050102010706020507" pitchFamily="18" charset="2"/>
              </a:rPr>
              <a:t> </a:t>
            </a:r>
            <a:r>
              <a:rPr lang="en-GB" sz="2400" dirty="0" smtClean="0">
                <a:solidFill>
                  <a:srgbClr val="00B050"/>
                </a:solidFill>
                <a:latin typeface="Helvetica" panose="020B0500000000000000" pitchFamily="34" charset="0"/>
              </a:rPr>
              <a:t>6.62 miles</a:t>
            </a:r>
            <a:endParaRPr lang="en-GB" sz="2400" dirty="0">
              <a:solidFill>
                <a:srgbClr val="00B050"/>
              </a:solidFill>
              <a:latin typeface="Helvetica" panose="020B0500000000000000" pitchFamily="34" charset="0"/>
            </a:endParaRPr>
          </a:p>
        </p:txBody>
      </p:sp>
      <p:sp>
        <p:nvSpPr>
          <p:cNvPr id="5" name="Rectangle 4"/>
          <p:cNvSpPr/>
          <p:nvPr/>
        </p:nvSpPr>
        <p:spPr>
          <a:xfrm>
            <a:off x="6086174" y="6396334"/>
            <a:ext cx="3819826" cy="461665"/>
          </a:xfrm>
          <a:prstGeom prst="rect">
            <a:avLst/>
          </a:prstGeom>
        </p:spPr>
        <p:txBody>
          <a:bodyPr wrap="none">
            <a:spAutoFit/>
          </a:bodyPr>
          <a:lstStyle/>
          <a:p>
            <a:pPr algn="r"/>
            <a:r>
              <a:rPr lang="en-US" sz="2400" dirty="0" smtClean="0">
                <a:solidFill>
                  <a:srgbClr val="FF0000"/>
                </a:solidFill>
                <a:latin typeface="Helvetica" panose="020B0500000000000000" pitchFamily="34" charset="0"/>
              </a:rPr>
              <a:t>T</a:t>
            </a:r>
            <a:r>
              <a:rPr lang="en-GB" sz="2400" dirty="0" err="1" smtClean="0">
                <a:solidFill>
                  <a:srgbClr val="FF0000"/>
                </a:solidFill>
                <a:latin typeface="Helvetica" panose="020B0500000000000000" pitchFamily="34" charset="0"/>
              </a:rPr>
              <a:t>ennis</a:t>
            </a:r>
            <a:r>
              <a:rPr lang="en-GB" sz="2400" dirty="0" smtClean="0">
                <a:solidFill>
                  <a:srgbClr val="FF0000"/>
                </a:solidFill>
                <a:latin typeface="Helvetica" panose="020B0500000000000000" pitchFamily="34" charset="0"/>
              </a:rPr>
              <a:t> ball scale = 0.2 mm</a:t>
            </a:r>
            <a:endParaRPr lang="en-GB" sz="2400" dirty="0">
              <a:solidFill>
                <a:srgbClr val="FF0000"/>
              </a:solidFill>
              <a:latin typeface="Helvetica" panose="020B0500000000000000" pitchFamily="34" charset="0"/>
            </a:endParaRPr>
          </a:p>
        </p:txBody>
      </p:sp>
    </p:spTree>
    <p:extLst>
      <p:ext uri="{BB962C8B-B14F-4D97-AF65-F5344CB8AC3E}">
        <p14:creationId xmlns:p14="http://schemas.microsoft.com/office/powerpoint/2010/main" val="67131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777" r="2170"/>
          <a:stretch/>
        </p:blipFill>
        <p:spPr>
          <a:xfrm>
            <a:off x="-209618" y="0"/>
            <a:ext cx="10308282" cy="7330630"/>
          </a:xfrm>
          <a:prstGeom prst="rect">
            <a:avLst/>
          </a:prstGeom>
        </p:spPr>
      </p:pic>
      <p:sp>
        <p:nvSpPr>
          <p:cNvPr id="4" name="TextBox 3"/>
          <p:cNvSpPr txBox="1"/>
          <p:nvPr/>
        </p:nvSpPr>
        <p:spPr>
          <a:xfrm>
            <a:off x="0" y="6027003"/>
            <a:ext cx="9906000" cy="830997"/>
          </a:xfrm>
          <a:prstGeom prst="rect">
            <a:avLst/>
          </a:prstGeom>
          <a:noFill/>
          <a:ln>
            <a:noFill/>
          </a:ln>
        </p:spPr>
        <p:txBody>
          <a:bodyPr wrap="square" rtlCol="0">
            <a:spAutoFit/>
          </a:bodyPr>
          <a:lstStyle/>
          <a:p>
            <a:pPr algn="ctr"/>
            <a:r>
              <a:rPr lang="en-GB" sz="4800" b="1" dirty="0" smtClean="0">
                <a:ln>
                  <a:solidFill>
                    <a:schemeClr val="bg1">
                      <a:lumMod val="50000"/>
                    </a:schemeClr>
                  </a:solidFill>
                </a:ln>
                <a:solidFill>
                  <a:schemeClr val="bg1"/>
                </a:solidFill>
                <a:latin typeface="Helvetica" panose="020B0500000000000000" pitchFamily="34" charset="0"/>
              </a:rPr>
              <a:t>International Space Station</a:t>
            </a:r>
            <a:endParaRPr lang="en-GB" sz="4800" b="1" dirty="0">
              <a:ln>
                <a:solidFill>
                  <a:schemeClr val="bg1">
                    <a:lumMod val="50000"/>
                  </a:schemeClr>
                </a:solidFill>
              </a:ln>
              <a:solidFill>
                <a:schemeClr val="bg1"/>
              </a:solidFill>
              <a:latin typeface="Helvetica" panose="020B0500000000000000" pitchFamily="34" charset="0"/>
            </a:endParaRPr>
          </a:p>
        </p:txBody>
      </p:sp>
    </p:spTree>
    <p:extLst>
      <p:ext uri="{BB962C8B-B14F-4D97-AF65-F5344CB8AC3E}">
        <p14:creationId xmlns:p14="http://schemas.microsoft.com/office/powerpoint/2010/main" val="65902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4832093"/>
          </a:xfrm>
          <a:prstGeom prst="rect">
            <a:avLst/>
          </a:prstGeom>
        </p:spPr>
        <p:txBody>
          <a:bodyPr wrap="square">
            <a:spAutoFit/>
          </a:bodyPr>
          <a:lstStyle/>
          <a:p>
            <a:pPr algn="just"/>
            <a:r>
              <a:rPr lang="en-GB" sz="2800" dirty="0" smtClean="0">
                <a:latin typeface="Helvetica" panose="020B0500000000000000" pitchFamily="34" charset="0"/>
              </a:rPr>
              <a:t>Launched by the USSR in 1957, this was the first ever man-made satellite to orbit the Earth and heralded the beginning of the space race.  It is important and exciting to learn about the history of space exploration so that we can understand more about the Earth, our solar system and beyond.</a:t>
            </a:r>
          </a:p>
          <a:p>
            <a:pPr algn="just"/>
            <a:endParaRPr lang="en-GB" sz="2800" dirty="0" smtClean="0">
              <a:latin typeface="Helvetica" panose="020B0500000000000000" pitchFamily="34" charset="0"/>
            </a:endParaRPr>
          </a:p>
          <a:p>
            <a:pPr algn="just"/>
            <a:r>
              <a:rPr lang="en-GB" sz="2800" dirty="0" smtClean="0">
                <a:solidFill>
                  <a:srgbClr val="0000FF"/>
                </a:solidFill>
                <a:latin typeface="Helvetica" panose="020B0500000000000000" pitchFamily="34" charset="0"/>
              </a:rPr>
              <a:t>We don't really think about it but many aspects of space exploration significantly affect the way we live our lives today.</a:t>
            </a:r>
          </a:p>
          <a:p>
            <a:pPr algn="just"/>
            <a:endParaRPr lang="en-GB" sz="2800" dirty="0" smtClean="0">
              <a:latin typeface="Helvetica" panose="020B0500000000000000" pitchFamily="34" charset="0"/>
            </a:endParaRPr>
          </a:p>
          <a:p>
            <a:pPr algn="just"/>
            <a:r>
              <a:rPr lang="en-GB" sz="2800" dirty="0" smtClean="0">
                <a:solidFill>
                  <a:srgbClr val="0000FF"/>
                </a:solidFill>
                <a:latin typeface="Helvetica" panose="020B0500000000000000" pitchFamily="34" charset="0"/>
              </a:rPr>
              <a:t>Name some aspects of our daily lives which benefit from space exploration.</a:t>
            </a:r>
            <a:endParaRPr lang="en-GB" sz="2800" dirty="0">
              <a:solidFill>
                <a:srgbClr val="0000FF"/>
              </a:solidFill>
              <a:latin typeface="Helvetica" panose="020B0500000000000000" pitchFamily="34" charset="0"/>
            </a:endParaRPr>
          </a:p>
        </p:txBody>
      </p:sp>
      <p:sp>
        <p:nvSpPr>
          <p:cNvPr id="3" name="Rectangle 2"/>
          <p:cNvSpPr/>
          <p:nvPr/>
        </p:nvSpPr>
        <p:spPr>
          <a:xfrm>
            <a:off x="0" y="6396335"/>
            <a:ext cx="2852063" cy="461665"/>
          </a:xfrm>
          <a:prstGeom prst="rect">
            <a:avLst/>
          </a:prstGeom>
        </p:spPr>
        <p:txBody>
          <a:bodyPr wrap="none">
            <a:spAutoFit/>
          </a:bodyPr>
          <a:lstStyle/>
          <a:p>
            <a:r>
              <a:rPr lang="en-GB" sz="2400" dirty="0" smtClean="0">
                <a:solidFill>
                  <a:srgbClr val="00B050"/>
                </a:solidFill>
                <a:latin typeface="Helvetica" panose="020B0500000000000000" pitchFamily="34" charset="0"/>
              </a:rPr>
              <a:t>360 miles </a:t>
            </a:r>
            <a:r>
              <a:rPr lang="en-GB" sz="2400" dirty="0" smtClean="0">
                <a:solidFill>
                  <a:srgbClr val="00B050"/>
                </a:solidFill>
                <a:latin typeface="Helvetica" panose="020B0500000000000000" pitchFamily="34" charset="0"/>
                <a:sym typeface="Symbol" panose="05050102010706020507" pitchFamily="18" charset="2"/>
              </a:rPr>
              <a:t></a:t>
            </a:r>
            <a:r>
              <a:rPr lang="en-GB" sz="2400" dirty="0" smtClean="0">
                <a:solidFill>
                  <a:srgbClr val="00B050"/>
                </a:solidFill>
                <a:latin typeface="Helvetica" panose="020B0500000000000000" pitchFamily="34" charset="0"/>
              </a:rPr>
              <a:t> 580 km</a:t>
            </a:r>
            <a:endParaRPr lang="en-GB" sz="2400" dirty="0">
              <a:solidFill>
                <a:srgbClr val="00B050"/>
              </a:solidFill>
              <a:latin typeface="Helvetica" panose="020B0500000000000000" pitchFamily="34" charset="0"/>
            </a:endParaRPr>
          </a:p>
        </p:txBody>
      </p:sp>
      <p:sp>
        <p:nvSpPr>
          <p:cNvPr id="4" name="Rectangle 3"/>
          <p:cNvSpPr/>
          <p:nvPr/>
        </p:nvSpPr>
        <p:spPr>
          <a:xfrm>
            <a:off x="6188666" y="6396334"/>
            <a:ext cx="3717334" cy="461665"/>
          </a:xfrm>
          <a:prstGeom prst="rect">
            <a:avLst/>
          </a:prstGeom>
        </p:spPr>
        <p:txBody>
          <a:bodyPr wrap="none">
            <a:spAutoFit/>
          </a:bodyPr>
          <a:lstStyle/>
          <a:p>
            <a:pPr algn="r"/>
            <a:r>
              <a:rPr lang="en-US" sz="2400" dirty="0">
                <a:solidFill>
                  <a:srgbClr val="FF0000"/>
                </a:solidFill>
                <a:latin typeface="Helvetica" panose="020B0500000000000000" pitchFamily="34" charset="0"/>
              </a:rPr>
              <a:t>T</a:t>
            </a:r>
            <a:r>
              <a:rPr lang="en-GB" sz="2400" dirty="0" err="1">
                <a:solidFill>
                  <a:srgbClr val="FF0000"/>
                </a:solidFill>
                <a:latin typeface="Helvetica" panose="020B0500000000000000" pitchFamily="34" charset="0"/>
              </a:rPr>
              <a:t>ennis</a:t>
            </a:r>
            <a:r>
              <a:rPr lang="en-GB" sz="2400" dirty="0">
                <a:solidFill>
                  <a:srgbClr val="FF0000"/>
                </a:solidFill>
                <a:latin typeface="Helvetica" panose="020B0500000000000000" pitchFamily="34" charset="0"/>
              </a:rPr>
              <a:t> ball scale = 1.3 </a:t>
            </a:r>
            <a:r>
              <a:rPr lang="en-GB" sz="2400" dirty="0" smtClean="0">
                <a:solidFill>
                  <a:srgbClr val="FF0000"/>
                </a:solidFill>
                <a:latin typeface="Helvetica" panose="020B0500000000000000" pitchFamily="34" charset="0"/>
              </a:rPr>
              <a:t>cm</a:t>
            </a:r>
            <a:endParaRPr lang="en-GB" sz="2400" dirty="0">
              <a:solidFill>
                <a:srgbClr val="FF0000"/>
              </a:solidFill>
              <a:latin typeface="Helvetica" panose="020B0500000000000000" pitchFamily="34" charset="0"/>
            </a:endParaRPr>
          </a:p>
        </p:txBody>
      </p:sp>
    </p:spTree>
    <p:extLst>
      <p:ext uri="{BB962C8B-B14F-4D97-AF65-F5344CB8AC3E}">
        <p14:creationId xmlns:p14="http://schemas.microsoft.com/office/powerpoint/2010/main" val="179329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8113140"/>
          </a:xfrm>
          <a:prstGeom prst="rect">
            <a:avLst/>
          </a:prstGeom>
        </p:spPr>
      </p:pic>
      <p:sp>
        <p:nvSpPr>
          <p:cNvPr id="5" name="TextBox 4"/>
          <p:cNvSpPr txBox="1"/>
          <p:nvPr/>
        </p:nvSpPr>
        <p:spPr>
          <a:xfrm>
            <a:off x="0" y="6027003"/>
            <a:ext cx="9906000" cy="830997"/>
          </a:xfrm>
          <a:prstGeom prst="rect">
            <a:avLst/>
          </a:prstGeom>
          <a:noFill/>
          <a:ln>
            <a:noFill/>
          </a:ln>
        </p:spPr>
        <p:txBody>
          <a:bodyPr wrap="square" rtlCol="0">
            <a:spAutoFit/>
          </a:bodyPr>
          <a:lstStyle/>
          <a:p>
            <a:pPr algn="ctr"/>
            <a:r>
              <a:rPr lang="en-GB" sz="4800" b="1" dirty="0" smtClean="0">
                <a:ln>
                  <a:solidFill>
                    <a:schemeClr val="bg1">
                      <a:lumMod val="50000"/>
                    </a:schemeClr>
                  </a:solidFill>
                </a:ln>
                <a:solidFill>
                  <a:schemeClr val="bg1"/>
                </a:solidFill>
                <a:latin typeface="Helvetica" panose="020B0500000000000000" pitchFamily="34" charset="0"/>
              </a:rPr>
              <a:t>Sputnik</a:t>
            </a:r>
            <a:endParaRPr lang="en-GB" sz="4800" b="1" dirty="0">
              <a:ln>
                <a:solidFill>
                  <a:schemeClr val="bg1">
                    <a:lumMod val="50000"/>
                  </a:schemeClr>
                </a:solidFill>
              </a:ln>
              <a:solidFill>
                <a:schemeClr val="bg1"/>
              </a:solidFill>
              <a:latin typeface="Helvetica" panose="020B0500000000000000" pitchFamily="34" charset="0"/>
            </a:endParaRPr>
          </a:p>
        </p:txBody>
      </p:sp>
    </p:spTree>
    <p:extLst>
      <p:ext uri="{BB962C8B-B14F-4D97-AF65-F5344CB8AC3E}">
        <p14:creationId xmlns:p14="http://schemas.microsoft.com/office/powerpoint/2010/main" val="255654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4832093"/>
          </a:xfrm>
          <a:prstGeom prst="rect">
            <a:avLst/>
          </a:prstGeom>
        </p:spPr>
        <p:txBody>
          <a:bodyPr wrap="square">
            <a:spAutoFit/>
          </a:bodyPr>
          <a:lstStyle/>
          <a:p>
            <a:pPr algn="just"/>
            <a:r>
              <a:rPr lang="en-GB" sz="2800" dirty="0" smtClean="0">
                <a:latin typeface="Helvetica" panose="020B0500000000000000" pitchFamily="34" charset="0"/>
              </a:rPr>
              <a:t>This is the distance at which spacecraft orbiting the Earth complete one orbit every 24 hours.  GPS</a:t>
            </a:r>
            <a:r>
              <a:rPr lang="en-GB" sz="2800" dirty="0">
                <a:latin typeface="Helvetica" panose="020B0500000000000000" pitchFamily="34" charset="0"/>
              </a:rPr>
              <a:t>, television and communication satellites are all examples of spacecraft orbiting at this distance.</a:t>
            </a:r>
          </a:p>
          <a:p>
            <a:pPr algn="just"/>
            <a:endParaRPr lang="en-GB" sz="2800" dirty="0" smtClean="0">
              <a:latin typeface="Helvetica" panose="020B0500000000000000" pitchFamily="34" charset="0"/>
            </a:endParaRPr>
          </a:p>
          <a:p>
            <a:pPr algn="just"/>
            <a:r>
              <a:rPr lang="en-GB" sz="2800" dirty="0" smtClean="0">
                <a:solidFill>
                  <a:srgbClr val="0000FF"/>
                </a:solidFill>
                <a:latin typeface="Helvetica" panose="020B0500000000000000" pitchFamily="34" charset="0"/>
              </a:rPr>
              <a:t>This is important because this is the same speed as the rotation of the Earth meaning that they effectively remain above a fixed point on the Earth.</a:t>
            </a:r>
          </a:p>
          <a:p>
            <a:pPr algn="just"/>
            <a:endParaRPr lang="en-GB" sz="2800" dirty="0" smtClean="0">
              <a:solidFill>
                <a:srgbClr val="0000FF"/>
              </a:solidFill>
              <a:latin typeface="Helvetica" panose="020B0500000000000000" pitchFamily="34" charset="0"/>
            </a:endParaRPr>
          </a:p>
          <a:p>
            <a:pPr algn="just"/>
            <a:r>
              <a:rPr lang="en-GB" sz="2800" dirty="0" smtClean="0">
                <a:solidFill>
                  <a:srgbClr val="0000FF"/>
                </a:solidFill>
                <a:latin typeface="Helvetica" panose="020B0500000000000000" pitchFamily="34" charset="0"/>
              </a:rPr>
              <a:t>What things might you see on any street which make use of this distance and which direction do all of these things point?</a:t>
            </a:r>
            <a:endParaRPr lang="en-GB" sz="2800" dirty="0">
              <a:solidFill>
                <a:srgbClr val="0000FF"/>
              </a:solidFill>
              <a:latin typeface="Helvetica" panose="020B0500000000000000" pitchFamily="34" charset="0"/>
            </a:endParaRPr>
          </a:p>
        </p:txBody>
      </p:sp>
      <p:sp>
        <p:nvSpPr>
          <p:cNvPr id="3" name="Rectangle 2"/>
          <p:cNvSpPr/>
          <p:nvPr/>
        </p:nvSpPr>
        <p:spPr>
          <a:xfrm>
            <a:off x="0" y="6396335"/>
            <a:ext cx="1931939" cy="461665"/>
          </a:xfrm>
          <a:prstGeom prst="rect">
            <a:avLst/>
          </a:prstGeom>
        </p:spPr>
        <p:txBody>
          <a:bodyPr wrap="none">
            <a:spAutoFit/>
          </a:bodyPr>
          <a:lstStyle/>
          <a:p>
            <a:r>
              <a:rPr lang="en-GB" sz="2400" dirty="0" smtClean="0">
                <a:solidFill>
                  <a:srgbClr val="00B050"/>
                </a:solidFill>
                <a:latin typeface="Helvetica" panose="020B0500000000000000" pitchFamily="34" charset="0"/>
              </a:rPr>
              <a:t>22,256 miles</a:t>
            </a:r>
            <a:endParaRPr lang="en-GB" sz="2400" dirty="0">
              <a:solidFill>
                <a:srgbClr val="00B050"/>
              </a:solidFill>
              <a:latin typeface="Helvetica" panose="020B0500000000000000" pitchFamily="34" charset="0"/>
            </a:endParaRPr>
          </a:p>
        </p:txBody>
      </p:sp>
      <p:sp>
        <p:nvSpPr>
          <p:cNvPr id="4" name="Rectangle 3"/>
          <p:cNvSpPr/>
          <p:nvPr/>
        </p:nvSpPr>
        <p:spPr>
          <a:xfrm>
            <a:off x="6274176" y="6396334"/>
            <a:ext cx="3631824" cy="461665"/>
          </a:xfrm>
          <a:prstGeom prst="rect">
            <a:avLst/>
          </a:prstGeom>
        </p:spPr>
        <p:txBody>
          <a:bodyPr wrap="none">
            <a:spAutoFit/>
          </a:bodyPr>
          <a:lstStyle/>
          <a:p>
            <a:pPr algn="r"/>
            <a:r>
              <a:rPr lang="en-US" sz="2400" dirty="0">
                <a:solidFill>
                  <a:srgbClr val="FF0000"/>
                </a:solidFill>
                <a:latin typeface="Helvetica" panose="020B0500000000000000" pitchFamily="34" charset="0"/>
              </a:rPr>
              <a:t>T</a:t>
            </a:r>
            <a:r>
              <a:rPr lang="en-GB" sz="2400" dirty="0" err="1">
                <a:solidFill>
                  <a:srgbClr val="FF0000"/>
                </a:solidFill>
                <a:latin typeface="Helvetica" panose="020B0500000000000000" pitchFamily="34" charset="0"/>
              </a:rPr>
              <a:t>ennis</a:t>
            </a:r>
            <a:r>
              <a:rPr lang="en-GB" sz="2400" dirty="0">
                <a:solidFill>
                  <a:srgbClr val="FF0000"/>
                </a:solidFill>
                <a:latin typeface="Helvetica" panose="020B0500000000000000" pitchFamily="34" charset="0"/>
              </a:rPr>
              <a:t> ball scale = 80 </a:t>
            </a:r>
            <a:r>
              <a:rPr lang="en-GB" sz="2400" dirty="0" smtClean="0">
                <a:solidFill>
                  <a:srgbClr val="FF0000"/>
                </a:solidFill>
                <a:latin typeface="Helvetica" panose="020B0500000000000000" pitchFamily="34" charset="0"/>
              </a:rPr>
              <a:t>cm</a:t>
            </a:r>
            <a:endParaRPr lang="en-GB" sz="2400" dirty="0">
              <a:solidFill>
                <a:srgbClr val="FF0000"/>
              </a:solidFill>
              <a:latin typeface="Helvetica" panose="020B0500000000000000" pitchFamily="34" charset="0"/>
            </a:endParaRPr>
          </a:p>
        </p:txBody>
      </p:sp>
    </p:spTree>
    <p:extLst>
      <p:ext uri="{BB962C8B-B14F-4D97-AF65-F5344CB8AC3E}">
        <p14:creationId xmlns:p14="http://schemas.microsoft.com/office/powerpoint/2010/main" val="47108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89380" b="76992"/>
          <a:stretch/>
        </p:blipFill>
        <p:spPr>
          <a:xfrm>
            <a:off x="8968972" y="5277134"/>
            <a:ext cx="937028" cy="158086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6704"/>
            <a:ext cx="9905999" cy="7714073"/>
          </a:xfrm>
          <a:prstGeom prst="rect">
            <a:avLst/>
          </a:prstGeom>
        </p:spPr>
      </p:pic>
      <p:sp>
        <p:nvSpPr>
          <p:cNvPr id="11" name="TextBox 10"/>
          <p:cNvSpPr txBox="1"/>
          <p:nvPr/>
        </p:nvSpPr>
        <p:spPr>
          <a:xfrm>
            <a:off x="0" y="6027003"/>
            <a:ext cx="9906000" cy="830997"/>
          </a:xfrm>
          <a:prstGeom prst="rect">
            <a:avLst/>
          </a:prstGeom>
          <a:noFill/>
          <a:ln>
            <a:noFill/>
          </a:ln>
        </p:spPr>
        <p:txBody>
          <a:bodyPr wrap="square" rtlCol="0">
            <a:spAutoFit/>
          </a:bodyPr>
          <a:lstStyle/>
          <a:p>
            <a:pPr algn="ctr"/>
            <a:r>
              <a:rPr lang="en-GB" sz="4800" b="1" dirty="0" smtClean="0">
                <a:ln>
                  <a:solidFill>
                    <a:schemeClr val="bg1">
                      <a:lumMod val="50000"/>
                    </a:schemeClr>
                  </a:solidFill>
                </a:ln>
                <a:solidFill>
                  <a:schemeClr val="bg1"/>
                </a:solidFill>
                <a:latin typeface="Helvetica" panose="020B0500000000000000" pitchFamily="34" charset="0"/>
              </a:rPr>
              <a:t>Geostationary Orbit</a:t>
            </a:r>
            <a:endParaRPr lang="en-GB" sz="4800" b="1" dirty="0">
              <a:ln>
                <a:solidFill>
                  <a:schemeClr val="bg1">
                    <a:lumMod val="50000"/>
                  </a:schemeClr>
                </a:solidFill>
              </a:ln>
              <a:solidFill>
                <a:schemeClr val="bg1"/>
              </a:solidFill>
              <a:latin typeface="Helvetica" panose="020B0500000000000000" pitchFamily="34" charset="0"/>
            </a:endParaRPr>
          </a:p>
        </p:txBody>
      </p:sp>
    </p:spTree>
    <p:extLst>
      <p:ext uri="{BB962C8B-B14F-4D97-AF65-F5344CB8AC3E}">
        <p14:creationId xmlns:p14="http://schemas.microsoft.com/office/powerpoint/2010/main" val="26311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4832092"/>
          </a:xfrm>
          <a:prstGeom prst="rect">
            <a:avLst/>
          </a:prstGeom>
        </p:spPr>
        <p:txBody>
          <a:bodyPr wrap="square">
            <a:spAutoFit/>
          </a:bodyPr>
          <a:lstStyle/>
          <a:p>
            <a:pPr algn="just"/>
            <a:r>
              <a:rPr lang="en-GB" sz="2800" dirty="0" smtClean="0">
                <a:latin typeface="Helvetica" panose="020B0500000000000000" pitchFamily="34" charset="0"/>
              </a:rPr>
              <a:t>This astronomical body is Earth’s only natural satellite.  Without this natural satellite life on Earth would be very different indeed as it effects the tides and protects us from meteorites, amongst many other things.  </a:t>
            </a:r>
          </a:p>
          <a:p>
            <a:pPr algn="just"/>
            <a:endParaRPr lang="en-GB" sz="2800" dirty="0" smtClean="0">
              <a:latin typeface="Helvetica" panose="020B0500000000000000" pitchFamily="34" charset="0"/>
            </a:endParaRPr>
          </a:p>
          <a:p>
            <a:pPr algn="just"/>
            <a:r>
              <a:rPr lang="en-GB" sz="2800" dirty="0" smtClean="0">
                <a:solidFill>
                  <a:srgbClr val="0000FF"/>
                </a:solidFill>
                <a:latin typeface="Helvetica" panose="020B0500000000000000" pitchFamily="34" charset="0"/>
              </a:rPr>
              <a:t>Whilst many robotic spacecraft have explored this satellite, only twelve humans - all American men - have been to this body, all between the years of 1969-1972.</a:t>
            </a:r>
          </a:p>
          <a:p>
            <a:pPr algn="just"/>
            <a:endParaRPr lang="en-GB" sz="2800" dirty="0" smtClean="0">
              <a:solidFill>
                <a:srgbClr val="0000FF"/>
              </a:solidFill>
              <a:latin typeface="Helvetica" panose="020B0500000000000000" pitchFamily="34" charset="0"/>
            </a:endParaRPr>
          </a:p>
          <a:p>
            <a:pPr algn="just"/>
            <a:r>
              <a:rPr lang="en-GB" sz="2800" dirty="0" smtClean="0">
                <a:solidFill>
                  <a:srgbClr val="0000FF"/>
                </a:solidFill>
                <a:latin typeface="Helvetica" panose="020B0500000000000000" pitchFamily="34" charset="0"/>
              </a:rPr>
              <a:t>What might it be like to explore this place and what things would we need to be careful of in order to survive here?</a:t>
            </a:r>
            <a:endParaRPr lang="en-GB" sz="2800" dirty="0">
              <a:solidFill>
                <a:srgbClr val="0000FF"/>
              </a:solidFill>
              <a:latin typeface="Helvetica" panose="020B0500000000000000" pitchFamily="34" charset="0"/>
            </a:endParaRPr>
          </a:p>
        </p:txBody>
      </p:sp>
      <p:sp>
        <p:nvSpPr>
          <p:cNvPr id="3" name="Rectangle 2"/>
          <p:cNvSpPr/>
          <p:nvPr/>
        </p:nvSpPr>
        <p:spPr>
          <a:xfrm>
            <a:off x="0" y="6396335"/>
            <a:ext cx="2103461" cy="461665"/>
          </a:xfrm>
          <a:prstGeom prst="rect">
            <a:avLst/>
          </a:prstGeom>
        </p:spPr>
        <p:txBody>
          <a:bodyPr wrap="none">
            <a:spAutoFit/>
          </a:bodyPr>
          <a:lstStyle/>
          <a:p>
            <a:r>
              <a:rPr lang="en-GB" sz="2400" dirty="0" smtClean="0">
                <a:solidFill>
                  <a:srgbClr val="00B050"/>
                </a:solidFill>
                <a:latin typeface="Helvetica" panose="020B0500000000000000" pitchFamily="34" charset="0"/>
              </a:rPr>
              <a:t>240,000 miles</a:t>
            </a:r>
            <a:endParaRPr lang="en-GB" sz="2400" dirty="0">
              <a:solidFill>
                <a:srgbClr val="00B050"/>
              </a:solidFill>
              <a:latin typeface="Helvetica" panose="020B0500000000000000" pitchFamily="34" charset="0"/>
            </a:endParaRPr>
          </a:p>
        </p:txBody>
      </p:sp>
      <p:sp>
        <p:nvSpPr>
          <p:cNvPr id="4" name="Rectangle 3"/>
          <p:cNvSpPr/>
          <p:nvPr/>
        </p:nvSpPr>
        <p:spPr>
          <a:xfrm>
            <a:off x="5487152" y="6396334"/>
            <a:ext cx="4418848" cy="461665"/>
          </a:xfrm>
          <a:prstGeom prst="rect">
            <a:avLst/>
          </a:prstGeom>
        </p:spPr>
        <p:txBody>
          <a:bodyPr wrap="none">
            <a:spAutoFit/>
          </a:bodyPr>
          <a:lstStyle/>
          <a:p>
            <a:pPr algn="r"/>
            <a:r>
              <a:rPr lang="en-US" sz="2400" dirty="0">
                <a:solidFill>
                  <a:srgbClr val="FF0000"/>
                </a:solidFill>
                <a:latin typeface="Helvetica" panose="020B0500000000000000" pitchFamily="34" charset="0"/>
              </a:rPr>
              <a:t>T</a:t>
            </a:r>
            <a:r>
              <a:rPr lang="en-GB" sz="2400" dirty="0" err="1">
                <a:solidFill>
                  <a:srgbClr val="FF0000"/>
                </a:solidFill>
                <a:latin typeface="Helvetica" panose="020B0500000000000000" pitchFamily="34" charset="0"/>
              </a:rPr>
              <a:t>ennis</a:t>
            </a:r>
            <a:r>
              <a:rPr lang="en-GB" sz="2400" dirty="0">
                <a:solidFill>
                  <a:srgbClr val="FF0000"/>
                </a:solidFill>
                <a:latin typeface="Helvetica" panose="020B0500000000000000" pitchFamily="34" charset="0"/>
              </a:rPr>
              <a:t> ball scale = 8.62 </a:t>
            </a:r>
            <a:r>
              <a:rPr lang="en-GB" sz="2400" dirty="0" smtClean="0">
                <a:solidFill>
                  <a:srgbClr val="FF0000"/>
                </a:solidFill>
                <a:latin typeface="Helvetica" panose="020B0500000000000000" pitchFamily="34" charset="0"/>
              </a:rPr>
              <a:t>metres</a:t>
            </a:r>
            <a:endParaRPr lang="en-GB" sz="2400" dirty="0">
              <a:solidFill>
                <a:srgbClr val="FF0000"/>
              </a:solidFill>
              <a:latin typeface="Helvetica" panose="020B0500000000000000" pitchFamily="34" charset="0"/>
            </a:endParaRPr>
          </a:p>
        </p:txBody>
      </p:sp>
    </p:spTree>
    <p:extLst>
      <p:ext uri="{BB962C8B-B14F-4D97-AF65-F5344CB8AC3E}">
        <p14:creationId xmlns:p14="http://schemas.microsoft.com/office/powerpoint/2010/main" val="2965992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0"/>
            <a:ext cx="9906000" cy="9906000"/>
          </a:xfrm>
          <a:prstGeom prst="rect">
            <a:avLst/>
          </a:prstGeom>
        </p:spPr>
      </p:pic>
      <p:sp>
        <p:nvSpPr>
          <p:cNvPr id="4" name="TextBox 3"/>
          <p:cNvSpPr txBox="1"/>
          <p:nvPr/>
        </p:nvSpPr>
        <p:spPr>
          <a:xfrm>
            <a:off x="0" y="6027003"/>
            <a:ext cx="9906000" cy="830997"/>
          </a:xfrm>
          <a:prstGeom prst="rect">
            <a:avLst/>
          </a:prstGeom>
          <a:noFill/>
          <a:ln>
            <a:noFill/>
          </a:ln>
        </p:spPr>
        <p:txBody>
          <a:bodyPr wrap="square" rtlCol="0">
            <a:spAutoFit/>
          </a:bodyPr>
          <a:lstStyle/>
          <a:p>
            <a:pPr algn="ctr"/>
            <a:r>
              <a:rPr lang="en-GB" sz="4800" b="1" dirty="0" smtClean="0">
                <a:ln>
                  <a:solidFill>
                    <a:schemeClr val="bg1">
                      <a:lumMod val="50000"/>
                    </a:schemeClr>
                  </a:solidFill>
                </a:ln>
                <a:solidFill>
                  <a:schemeClr val="bg1"/>
                </a:solidFill>
                <a:latin typeface="Helvetica" panose="020B0500000000000000" pitchFamily="34" charset="0"/>
              </a:rPr>
              <a:t>The Moon</a:t>
            </a:r>
            <a:endParaRPr lang="en-GB" sz="4800" b="1" dirty="0">
              <a:ln>
                <a:solidFill>
                  <a:schemeClr val="bg1">
                    <a:lumMod val="50000"/>
                  </a:schemeClr>
                </a:solidFill>
              </a:ln>
              <a:solidFill>
                <a:schemeClr val="bg1"/>
              </a:solidFill>
              <a:latin typeface="Helvetica" panose="020B0500000000000000" pitchFamily="34" charset="0"/>
            </a:endParaRPr>
          </a:p>
        </p:txBody>
      </p:sp>
    </p:spTree>
    <p:extLst>
      <p:ext uri="{BB962C8B-B14F-4D97-AF65-F5344CB8AC3E}">
        <p14:creationId xmlns:p14="http://schemas.microsoft.com/office/powerpoint/2010/main" val="3758259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4230</TotalTime>
  <Words>1020</Words>
  <Application>Microsoft Office PowerPoint</Application>
  <PresentationFormat>A4 Paper (210x297 mm)</PresentationFormat>
  <Paragraphs>84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Helvetica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Sir Isaac Newton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Colman</dc:creator>
  <cp:lastModifiedBy>Graham Colman</cp:lastModifiedBy>
  <cp:revision>18</cp:revision>
  <dcterms:created xsi:type="dcterms:W3CDTF">2016-08-09T10:30:36Z</dcterms:created>
  <dcterms:modified xsi:type="dcterms:W3CDTF">2017-02-21T21:07:50Z</dcterms:modified>
</cp:coreProperties>
</file>