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64" r:id="rId4"/>
    <p:sldId id="258" r:id="rId5"/>
    <p:sldId id="259" r:id="rId6"/>
  </p:sldIdLst>
  <p:sldSz cx="6858000" cy="9906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8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7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6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4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9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6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0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1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A861-0B2D-426C-B9FB-C29791B6DC54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E452-E0A7-440A-83FC-2F15B0C3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E7E2C6-A1FB-0963-22E5-971F91974686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18DB8E-2358-6D23-B9C7-6FD357AE3039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B6DFE-0C30-36A4-9626-6271C2E1122C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971E77-F506-E875-9807-E0A754D4BB8B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http://www.nasa.gov/sites/default/files/thumbnails/image/27420333805_6fd1876a46_o.jpg">
            <a:extLst>
              <a:ext uri="{FF2B5EF4-FFF2-40B4-BE49-F238E27FC236}">
                <a16:creationId xmlns:a16="http://schemas.microsoft.com/office/drawing/2014/main" id="{F2C5DE31-8CC4-FA9F-EEB3-DE6A1A1B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" y="2579957"/>
            <a:ext cx="3301743" cy="22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01.thedrum.com/news/tmp/85019/virgin-atlantic-new-plane-vaa-12313.jpg">
            <a:extLst>
              <a:ext uri="{FF2B5EF4-FFF2-40B4-BE49-F238E27FC236}">
                <a16:creationId xmlns:a16="http://schemas.microsoft.com/office/drawing/2014/main" id="{6B76431F-CD47-61B7-99EC-981EA8EA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" y="165100"/>
            <a:ext cx="3298777" cy="21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0DFC5B-DCA6-44FB-737E-DEA73B7D2A9E}"/>
              </a:ext>
            </a:extLst>
          </p:cNvPr>
          <p:cNvSpPr/>
          <p:nvPr/>
        </p:nvSpPr>
        <p:spPr>
          <a:xfrm>
            <a:off x="66680" y="171228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BC2DA4-EFD4-2BAD-0EF0-D477CDCA9981}"/>
              </a:ext>
            </a:extLst>
          </p:cNvPr>
          <p:cNvSpPr/>
          <p:nvPr/>
        </p:nvSpPr>
        <p:spPr>
          <a:xfrm>
            <a:off x="61737" y="2580911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4A2524-C476-525F-564C-3D2764BF9D45}"/>
              </a:ext>
            </a:extLst>
          </p:cNvPr>
          <p:cNvSpPr txBox="1"/>
          <p:nvPr/>
        </p:nvSpPr>
        <p:spPr>
          <a:xfrm>
            <a:off x="42802" y="4308530"/>
            <a:ext cx="329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Official Limit of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32AD0-3ACE-3752-264A-FAF605FF9D80}"/>
              </a:ext>
            </a:extLst>
          </p:cNvPr>
          <p:cNvSpPr txBox="1"/>
          <p:nvPr/>
        </p:nvSpPr>
        <p:spPr>
          <a:xfrm>
            <a:off x="60379" y="1905725"/>
            <a:ext cx="3292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Transatlantic Jet</a:t>
            </a:r>
          </a:p>
        </p:txBody>
      </p:sp>
      <p:pic>
        <p:nvPicPr>
          <p:cNvPr id="21" name="Picture 6" descr="International Space Station">
            <a:extLst>
              <a:ext uri="{FF2B5EF4-FFF2-40B4-BE49-F238E27FC236}">
                <a16:creationId xmlns:a16="http://schemas.microsoft.com/office/drawing/2014/main" id="{9E484583-C3D2-AAF0-DE3D-DD1F1E1CF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441"/>
          <a:stretch/>
        </p:blipFill>
        <p:spPr bwMode="auto">
          <a:xfrm>
            <a:off x="67187" y="5078657"/>
            <a:ext cx="3288480" cy="21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5362D71-62B1-C554-AC82-FF654F9B0DED}"/>
              </a:ext>
            </a:extLst>
          </p:cNvPr>
          <p:cNvSpPr/>
          <p:nvPr/>
        </p:nvSpPr>
        <p:spPr>
          <a:xfrm>
            <a:off x="65347" y="5077494"/>
            <a:ext cx="3295288" cy="21991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94DB15-5166-F4A5-7D43-583B48BE3641}"/>
              </a:ext>
            </a:extLst>
          </p:cNvPr>
          <p:cNvSpPr txBox="1"/>
          <p:nvPr/>
        </p:nvSpPr>
        <p:spPr>
          <a:xfrm>
            <a:off x="52891" y="6452328"/>
            <a:ext cx="32982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International Space Station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ABD0FD-3FDF-EAF3-E97F-CF1E56405084}"/>
              </a:ext>
            </a:extLst>
          </p:cNvPr>
          <p:cNvSpPr/>
          <p:nvPr/>
        </p:nvSpPr>
        <p:spPr>
          <a:xfrm>
            <a:off x="3497425" y="2579478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6F9CA7-5AAD-97CA-5615-565822B50A89}"/>
              </a:ext>
            </a:extLst>
          </p:cNvPr>
          <p:cNvSpPr txBox="1"/>
          <p:nvPr/>
        </p:nvSpPr>
        <p:spPr>
          <a:xfrm>
            <a:off x="3493409" y="2579957"/>
            <a:ext cx="3287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There is no real beginning of space, instead the air just gets thinner as you go up. 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There is no air in space so aeroplanes or helicopters cannot go there.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2F3D00-122A-5BE6-F087-4247C7638AC2}"/>
              </a:ext>
            </a:extLst>
          </p:cNvPr>
          <p:cNvSpPr/>
          <p:nvPr/>
        </p:nvSpPr>
        <p:spPr>
          <a:xfrm>
            <a:off x="3493409" y="174460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342801-563A-2C5E-116B-71F2862C2819}"/>
              </a:ext>
            </a:extLst>
          </p:cNvPr>
          <p:cNvSpPr txBox="1"/>
          <p:nvPr/>
        </p:nvSpPr>
        <p:spPr>
          <a:xfrm>
            <a:off x="3494433" y="165226"/>
            <a:ext cx="328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This distance is the height at which aeroplanes fly. 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It is the most efficient altitude for aeroplanes to fly at.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F45EEA-B149-26EB-CAF5-5C41DB3949D7}"/>
              </a:ext>
            </a:extLst>
          </p:cNvPr>
          <p:cNvSpPr/>
          <p:nvPr/>
        </p:nvSpPr>
        <p:spPr>
          <a:xfrm>
            <a:off x="3498296" y="5088450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815D40-66A4-1A9C-A4BD-EA43E49128F2}"/>
              </a:ext>
            </a:extLst>
          </p:cNvPr>
          <p:cNvSpPr txBox="1"/>
          <p:nvPr/>
        </p:nvSpPr>
        <p:spPr>
          <a:xfrm>
            <a:off x="3484265" y="5079216"/>
            <a:ext cx="3294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This distance is known as </a:t>
            </a:r>
            <a:r>
              <a:rPr lang="en-GB" sz="1600" i="1" dirty="0"/>
              <a:t>low Earth orbit </a:t>
            </a:r>
            <a:r>
              <a:rPr lang="en-GB" sz="1600" dirty="0"/>
              <a:t>and is the distance at which the space station orbits the Earth. 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This spacecraft is the size of two football pitches and has been permanently manned since 2000.</a:t>
            </a:r>
            <a:endParaRPr lang="en-GB" sz="2000" dirty="0"/>
          </a:p>
        </p:txBody>
      </p:sp>
      <p:pic>
        <p:nvPicPr>
          <p:cNvPr id="9" name="Picture 8" descr="https://www.nasa.gov/sites/default/files/thumbnails/image/christmas2015fullmoon.jpg">
            <a:extLst>
              <a:ext uri="{FF2B5EF4-FFF2-40B4-BE49-F238E27FC236}">
                <a16:creationId xmlns:a16="http://schemas.microsoft.com/office/drawing/2014/main" id="{C9649A22-F978-082F-6C8D-A5A45B734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 b="16950"/>
          <a:stretch/>
        </p:blipFill>
        <p:spPr bwMode="auto">
          <a:xfrm>
            <a:off x="57105" y="7584124"/>
            <a:ext cx="3301743" cy="22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7234A4-8C16-AA74-95C5-41D66F3ED0E4}"/>
              </a:ext>
            </a:extLst>
          </p:cNvPr>
          <p:cNvSpPr/>
          <p:nvPr/>
        </p:nvSpPr>
        <p:spPr>
          <a:xfrm>
            <a:off x="74763" y="7590252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4A171-9C2E-31AB-2892-14CD7950DDA3}"/>
              </a:ext>
            </a:extLst>
          </p:cNvPr>
          <p:cNvSpPr txBox="1"/>
          <p:nvPr/>
        </p:nvSpPr>
        <p:spPr>
          <a:xfrm>
            <a:off x="89461" y="9322386"/>
            <a:ext cx="329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The Moon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816F83-D3BF-74FB-C9FD-8BD7FE6FBD86}"/>
              </a:ext>
            </a:extLst>
          </p:cNvPr>
          <p:cNvSpPr/>
          <p:nvPr/>
        </p:nvSpPr>
        <p:spPr>
          <a:xfrm>
            <a:off x="3527006" y="7584124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D13C9-0E35-465E-936D-666D86BA845D}"/>
              </a:ext>
            </a:extLst>
          </p:cNvPr>
          <p:cNvSpPr txBox="1"/>
          <p:nvPr/>
        </p:nvSpPr>
        <p:spPr>
          <a:xfrm>
            <a:off x="3524715" y="7584124"/>
            <a:ext cx="3287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This is the distance to Earth’s only natural satellite. 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Only 24 humans have travelled this far into space, all between the years of 1969-1972.  Twelve of them walked on here.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9478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6A02AF-B819-3839-ABB0-2858F7C96179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1C7684-CDD9-E9AC-F099-C19C8D8AD09A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F6FB88-5BB0-E9F0-8101-9E80EE7B1FDE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7092F7-5BD4-6118-9E99-7D05964B0C77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imgsrc.hubblesite.org/hu/db/images/hs-2016-15-a-large_web.jpg">
            <a:extLst>
              <a:ext uri="{FF2B5EF4-FFF2-40B4-BE49-F238E27FC236}">
                <a16:creationId xmlns:a16="http://schemas.microsoft.com/office/drawing/2014/main" id="{901A721D-9222-B77C-00A4-E3B66CE54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8021"/>
          <a:stretch/>
        </p:blipFill>
        <p:spPr bwMode="auto">
          <a:xfrm>
            <a:off x="59004" y="118537"/>
            <a:ext cx="3295288" cy="22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BBB28B-F816-53BA-F392-D8B8FE0E1654}"/>
              </a:ext>
            </a:extLst>
          </p:cNvPr>
          <p:cNvSpPr/>
          <p:nvPr/>
        </p:nvSpPr>
        <p:spPr>
          <a:xfrm>
            <a:off x="55315" y="136783"/>
            <a:ext cx="3295288" cy="21991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AB0D2-E6C8-543E-8979-DD63829934B6}"/>
              </a:ext>
            </a:extLst>
          </p:cNvPr>
          <p:cNvSpPr txBox="1"/>
          <p:nvPr/>
        </p:nvSpPr>
        <p:spPr>
          <a:xfrm>
            <a:off x="59422" y="1864393"/>
            <a:ext cx="329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Mars</a:t>
            </a:r>
          </a:p>
        </p:txBody>
      </p:sp>
      <p:pic>
        <p:nvPicPr>
          <p:cNvPr id="23" name="Picture 2" descr="http://sohowww.nascom.nasa.gov/gallery/images/large/superprom.jpg">
            <a:extLst>
              <a:ext uri="{FF2B5EF4-FFF2-40B4-BE49-F238E27FC236}">
                <a16:creationId xmlns:a16="http://schemas.microsoft.com/office/drawing/2014/main" id="{4F8DFC24-EBA7-DC23-1B3E-AAB0CCAB7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6" b="18196"/>
          <a:stretch/>
        </p:blipFill>
        <p:spPr bwMode="auto">
          <a:xfrm>
            <a:off x="50802" y="2613133"/>
            <a:ext cx="3298777" cy="22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CBF453-E236-00CA-1CA7-054F8128AEAC}"/>
              </a:ext>
            </a:extLst>
          </p:cNvPr>
          <p:cNvSpPr/>
          <p:nvPr/>
        </p:nvSpPr>
        <p:spPr>
          <a:xfrm>
            <a:off x="60713" y="2613256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D643B1-69F5-39FB-259B-A04933A859CD}"/>
              </a:ext>
            </a:extLst>
          </p:cNvPr>
          <p:cNvSpPr txBox="1"/>
          <p:nvPr/>
        </p:nvSpPr>
        <p:spPr>
          <a:xfrm>
            <a:off x="43564" y="4342010"/>
            <a:ext cx="3295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Our Sun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6CAF36-EBBD-ACD7-1690-0AA0F83ABB15}"/>
              </a:ext>
            </a:extLst>
          </p:cNvPr>
          <p:cNvSpPr/>
          <p:nvPr/>
        </p:nvSpPr>
        <p:spPr>
          <a:xfrm>
            <a:off x="3502893" y="2613133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B85119-E67D-1346-F3B2-70667E790B35}"/>
              </a:ext>
            </a:extLst>
          </p:cNvPr>
          <p:cNvSpPr txBox="1"/>
          <p:nvPr/>
        </p:nvSpPr>
        <p:spPr>
          <a:xfrm>
            <a:off x="3503917" y="2613133"/>
            <a:ext cx="328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This is the distance to our Sun.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This distance was unknown until Venus passed across the face of the Sun in 1761.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30581-AB5F-A42C-CEF0-F878FE64A564}"/>
              </a:ext>
            </a:extLst>
          </p:cNvPr>
          <p:cNvSpPr/>
          <p:nvPr/>
        </p:nvSpPr>
        <p:spPr>
          <a:xfrm>
            <a:off x="3503917" y="158480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C79CD5-3CC6-77FD-949D-3FA180BE5BED}"/>
              </a:ext>
            </a:extLst>
          </p:cNvPr>
          <p:cNvSpPr txBox="1"/>
          <p:nvPr/>
        </p:nvSpPr>
        <p:spPr>
          <a:xfrm>
            <a:off x="3503917" y="158480"/>
            <a:ext cx="3294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These are the closest and furthest distances between this planet and the Earth.  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This distance varies because the Earth and this planet orbit our Sun at different speeds so, are sometimes closer together and sometimes further apart.</a:t>
            </a:r>
          </a:p>
        </p:txBody>
      </p:sp>
      <p:pic>
        <p:nvPicPr>
          <p:cNvPr id="6" name="Picture 4" descr="http://imgsrc.hubblesite.org/hu/db/images/hs-2013-43-a-full_jpg.jpg">
            <a:extLst>
              <a:ext uri="{FF2B5EF4-FFF2-40B4-BE49-F238E27FC236}">
                <a16:creationId xmlns:a16="http://schemas.microsoft.com/office/drawing/2014/main" id="{1FE6D4ED-91CA-3497-D0D7-9B330E7B4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5" b="17351"/>
          <a:stretch/>
        </p:blipFill>
        <p:spPr bwMode="auto">
          <a:xfrm>
            <a:off x="57058" y="5084114"/>
            <a:ext cx="3303503" cy="22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803F8E-129A-DE32-6172-9FD1367D9F9F}"/>
              </a:ext>
            </a:extLst>
          </p:cNvPr>
          <p:cNvSpPr/>
          <p:nvPr/>
        </p:nvSpPr>
        <p:spPr>
          <a:xfrm>
            <a:off x="52018" y="5085568"/>
            <a:ext cx="3303503" cy="22023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B8DDE-A6B5-8544-0B11-DB346F33CB15}"/>
              </a:ext>
            </a:extLst>
          </p:cNvPr>
          <p:cNvSpPr txBox="1"/>
          <p:nvPr/>
        </p:nvSpPr>
        <p:spPr>
          <a:xfrm>
            <a:off x="55573" y="6814824"/>
            <a:ext cx="33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Alpha Centauri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80B27-DB70-78EC-4CBA-D204D8CFF7D0}"/>
              </a:ext>
            </a:extLst>
          </p:cNvPr>
          <p:cNvSpPr/>
          <p:nvPr/>
        </p:nvSpPr>
        <p:spPr>
          <a:xfrm>
            <a:off x="3498877" y="5102543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B56A0-8230-6B8F-F441-F65A2CC8689D}"/>
              </a:ext>
            </a:extLst>
          </p:cNvPr>
          <p:cNvSpPr txBox="1"/>
          <p:nvPr/>
        </p:nvSpPr>
        <p:spPr>
          <a:xfrm>
            <a:off x="3495511" y="5102543"/>
            <a:ext cx="329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Beyond the solar system, this is the nearest star to Earth.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This distance is important because it is the smallest distance, and time, that light from any star takes to reach us.  </a:t>
            </a:r>
            <a:endParaRPr lang="en-GB" sz="2000" dirty="0"/>
          </a:p>
        </p:txBody>
      </p:sp>
      <p:pic>
        <p:nvPicPr>
          <p:cNvPr id="14" name="Picture 2" descr="http://imgsrc.hubblesite.org/hu/db/images/hs-2012-04-c-xlarge_web.jpg">
            <a:extLst>
              <a:ext uri="{FF2B5EF4-FFF2-40B4-BE49-F238E27FC236}">
                <a16:creationId xmlns:a16="http://schemas.microsoft.com/office/drawing/2014/main" id="{69A5696E-8F9F-2FB8-9889-D24FDAF0D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7" b="13475"/>
          <a:stretch/>
        </p:blipFill>
        <p:spPr bwMode="auto">
          <a:xfrm>
            <a:off x="41745" y="7567933"/>
            <a:ext cx="3303503" cy="21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E03883-4D31-832C-3533-A4A1C522B4B2}"/>
              </a:ext>
            </a:extLst>
          </p:cNvPr>
          <p:cNvSpPr/>
          <p:nvPr/>
        </p:nvSpPr>
        <p:spPr>
          <a:xfrm>
            <a:off x="41745" y="7561125"/>
            <a:ext cx="3303503" cy="22023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D5401-1670-7A19-C747-F1C29EECAA7E}"/>
              </a:ext>
            </a:extLst>
          </p:cNvPr>
          <p:cNvSpPr txBox="1"/>
          <p:nvPr/>
        </p:nvSpPr>
        <p:spPr>
          <a:xfrm>
            <a:off x="40260" y="9291835"/>
            <a:ext cx="33064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Andromeda Galaxy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59AE9B-452B-003C-4DD7-BF7C4420F178}"/>
              </a:ext>
            </a:extLst>
          </p:cNvPr>
          <p:cNvSpPr/>
          <p:nvPr/>
        </p:nvSpPr>
        <p:spPr>
          <a:xfrm>
            <a:off x="3502893" y="7567933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985414-BF5E-7194-D546-7AAC7D42CB00}"/>
              </a:ext>
            </a:extLst>
          </p:cNvPr>
          <p:cNvSpPr txBox="1"/>
          <p:nvPr/>
        </p:nvSpPr>
        <p:spPr>
          <a:xfrm>
            <a:off x="3499530" y="7567933"/>
            <a:ext cx="3292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This is the closest galaxy to ours and this distance is important because this galaxy is travelling towards our own and will one day collide with ours.  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This galaxy is a spiral galaxy and contains 1 trillion stars.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1 trillion = 1,000,000,000,000</a:t>
            </a:r>
          </a:p>
        </p:txBody>
      </p:sp>
    </p:spTree>
    <p:extLst>
      <p:ext uri="{BB962C8B-B14F-4D97-AF65-F5344CB8AC3E}">
        <p14:creationId xmlns:p14="http://schemas.microsoft.com/office/powerpoint/2010/main" val="245778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E7E2C6-A1FB-0963-22E5-971F91974686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18DB8E-2358-6D23-B9C7-6FD357AE3039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B6DFE-0C30-36A4-9626-6271C2E1122C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F808DF-40F9-2857-9E4B-FB7ACDF1C12D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cdn.phys.org/newman/gfx/news/hires/2016/countingdown.jpg">
            <a:extLst>
              <a:ext uri="{FF2B5EF4-FFF2-40B4-BE49-F238E27FC236}">
                <a16:creationId xmlns:a16="http://schemas.microsoft.com/office/drawing/2014/main" id="{6449CB53-27C5-B233-8A36-3550D4A6F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2"/>
          <a:stretch/>
        </p:blipFill>
        <p:spPr bwMode="auto">
          <a:xfrm>
            <a:off x="85533" y="144086"/>
            <a:ext cx="3287837" cy="21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B601B9-F7A2-A981-BCC4-24937D7DBB69}"/>
              </a:ext>
            </a:extLst>
          </p:cNvPr>
          <p:cNvSpPr/>
          <p:nvPr/>
        </p:nvSpPr>
        <p:spPr>
          <a:xfrm>
            <a:off x="85533" y="135514"/>
            <a:ext cx="3295288" cy="21991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2FBE72-4468-811F-58AC-1319A156E4A7}"/>
              </a:ext>
            </a:extLst>
          </p:cNvPr>
          <p:cNvSpPr txBox="1"/>
          <p:nvPr/>
        </p:nvSpPr>
        <p:spPr>
          <a:xfrm>
            <a:off x="91495" y="1866647"/>
            <a:ext cx="329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Geostationary Orbit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DC08E8-FDB5-DD44-8B20-E32832010BBF}"/>
              </a:ext>
            </a:extLst>
          </p:cNvPr>
          <p:cNvSpPr/>
          <p:nvPr/>
        </p:nvSpPr>
        <p:spPr>
          <a:xfrm>
            <a:off x="3530607" y="143813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F5124-187F-738E-B338-0AFACE630564}"/>
              </a:ext>
            </a:extLst>
          </p:cNvPr>
          <p:cNvSpPr txBox="1"/>
          <p:nvPr/>
        </p:nvSpPr>
        <p:spPr>
          <a:xfrm>
            <a:off x="3510882" y="133205"/>
            <a:ext cx="3294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At this distance, satellites take 24 hours to orbit the Earth once. 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This is where GPS, television and communication satellites are. 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44B114-F299-0142-24DC-8A5331E55340}"/>
              </a:ext>
            </a:extLst>
          </p:cNvPr>
          <p:cNvSpPr/>
          <p:nvPr/>
        </p:nvSpPr>
        <p:spPr>
          <a:xfrm>
            <a:off x="47339" y="2602434"/>
            <a:ext cx="3293714" cy="2202335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8" descr="http://sohowww.nascom.nasa.gov/gallery/Spacecraft/large/Bottom02black.jpg">
            <a:extLst>
              <a:ext uri="{FF2B5EF4-FFF2-40B4-BE49-F238E27FC236}">
                <a16:creationId xmlns:a16="http://schemas.microsoft.com/office/drawing/2014/main" id="{A5B59A33-A888-65BD-AC91-6A825EA4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6" y="2590671"/>
            <a:ext cx="2399454" cy="22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FCB1C2-2A1F-D5CE-724C-2292E203BB47}"/>
              </a:ext>
            </a:extLst>
          </p:cNvPr>
          <p:cNvSpPr txBox="1"/>
          <p:nvPr/>
        </p:nvSpPr>
        <p:spPr>
          <a:xfrm>
            <a:off x="40100" y="4331341"/>
            <a:ext cx="329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SOHO Solar Observatory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6DC77-42AB-846C-EADB-BF9EC6626A9C}"/>
              </a:ext>
            </a:extLst>
          </p:cNvPr>
          <p:cNvSpPr/>
          <p:nvPr/>
        </p:nvSpPr>
        <p:spPr>
          <a:xfrm>
            <a:off x="3498171" y="2595865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A83016-7D31-D1C3-6C46-2A9F9AE899EC}"/>
              </a:ext>
            </a:extLst>
          </p:cNvPr>
          <p:cNvSpPr txBox="1"/>
          <p:nvPr/>
        </p:nvSpPr>
        <p:spPr>
          <a:xfrm>
            <a:off x="3510518" y="2606320"/>
            <a:ext cx="32921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This is the distance to one of four special points around the Earth where satellites can be put and stay is place, relative to the Eartha and the Moon. 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This satellite helps scientists to learn about how our Sun works and how its affects on our Earth.</a:t>
            </a:r>
            <a:r>
              <a:rPr lang="en-GB" dirty="0"/>
              <a:t> </a:t>
            </a:r>
          </a:p>
        </p:txBody>
      </p:sp>
      <p:pic>
        <p:nvPicPr>
          <p:cNvPr id="26" name="Picture 2" descr="http://pluto.jhuapl.edu/common/content/photos/artistRenderings/SatelliteApproachingPluto.jpg">
            <a:extLst>
              <a:ext uri="{FF2B5EF4-FFF2-40B4-BE49-F238E27FC236}">
                <a16:creationId xmlns:a16="http://schemas.microsoft.com/office/drawing/2014/main" id="{5AFA8E5D-080E-EA48-DA60-05395F08A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" b="4134"/>
          <a:stretch/>
        </p:blipFill>
        <p:spPr bwMode="auto">
          <a:xfrm>
            <a:off x="77506" y="5101232"/>
            <a:ext cx="3294142" cy="21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B6AD3AA-0E43-634B-402E-1A4E4BC83A40}"/>
              </a:ext>
            </a:extLst>
          </p:cNvPr>
          <p:cNvSpPr/>
          <p:nvPr/>
        </p:nvSpPr>
        <p:spPr>
          <a:xfrm>
            <a:off x="76020" y="5106070"/>
            <a:ext cx="3295288" cy="21991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50B4DB-6F8A-1F5E-5E3A-8F93E88DD332}"/>
              </a:ext>
            </a:extLst>
          </p:cNvPr>
          <p:cNvSpPr txBox="1"/>
          <p:nvPr/>
        </p:nvSpPr>
        <p:spPr>
          <a:xfrm>
            <a:off x="72978" y="6484163"/>
            <a:ext cx="32982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New Horizons Spacecraft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9D1907-23D5-FAAF-46F7-255DD42C6B56}"/>
              </a:ext>
            </a:extLst>
          </p:cNvPr>
          <p:cNvSpPr/>
          <p:nvPr/>
        </p:nvSpPr>
        <p:spPr>
          <a:xfrm>
            <a:off x="3529590" y="5117669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CA498D-FFCC-CA2E-6D88-14050A32BBF2}"/>
              </a:ext>
            </a:extLst>
          </p:cNvPr>
          <p:cNvSpPr txBox="1"/>
          <p:nvPr/>
        </p:nvSpPr>
        <p:spPr>
          <a:xfrm>
            <a:off x="3510518" y="5108435"/>
            <a:ext cx="3294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This distance is how far the furthest spacecraft ever has reached. 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This spacecraft is beyond the planet Pluto and near the edge of our solar system.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46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18DB8E-2358-6D23-B9C7-6FD357AE3039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971E77-F506-E875-9807-E0A754D4BB8B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8F58CA-BF2E-3D84-E491-E1CAA6CC09E2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84D83B-1857-B00A-F743-F0E4727C5FBE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964020F-6CBD-87E0-91AD-7B0E2819EA9F}"/>
              </a:ext>
            </a:extLst>
          </p:cNvPr>
          <p:cNvSpPr/>
          <p:nvPr/>
        </p:nvSpPr>
        <p:spPr>
          <a:xfrm>
            <a:off x="51953" y="5096720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C0E011-3C29-63AB-BD74-30A7D5C3EA19}"/>
              </a:ext>
            </a:extLst>
          </p:cNvPr>
          <p:cNvSpPr txBox="1"/>
          <p:nvPr/>
        </p:nvSpPr>
        <p:spPr>
          <a:xfrm>
            <a:off x="54896" y="5996257"/>
            <a:ext cx="3269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250 miles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DE65C2-30DF-8E68-D3AB-845CFA7C6559}"/>
              </a:ext>
            </a:extLst>
          </p:cNvPr>
          <p:cNvSpPr/>
          <p:nvPr/>
        </p:nvSpPr>
        <p:spPr>
          <a:xfrm>
            <a:off x="32228" y="165100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4617DF-0134-5B23-F3DE-89FA708CCFA4}"/>
              </a:ext>
            </a:extLst>
          </p:cNvPr>
          <p:cNvSpPr txBox="1"/>
          <p:nvPr/>
        </p:nvSpPr>
        <p:spPr>
          <a:xfrm>
            <a:off x="34252" y="1083222"/>
            <a:ext cx="32953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7 miles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71A28-3BE9-5B05-D043-20A435076785}"/>
              </a:ext>
            </a:extLst>
          </p:cNvPr>
          <p:cNvSpPr/>
          <p:nvPr/>
        </p:nvSpPr>
        <p:spPr>
          <a:xfrm>
            <a:off x="51952" y="2605100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A2A07-8776-360B-38E1-226F30587CCA}"/>
              </a:ext>
            </a:extLst>
          </p:cNvPr>
          <p:cNvSpPr txBox="1"/>
          <p:nvPr/>
        </p:nvSpPr>
        <p:spPr>
          <a:xfrm>
            <a:off x="67661" y="3476030"/>
            <a:ext cx="3276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50 miles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2A55CD-EB2C-D0F1-F431-8F9580606D79}"/>
              </a:ext>
            </a:extLst>
          </p:cNvPr>
          <p:cNvSpPr/>
          <p:nvPr/>
        </p:nvSpPr>
        <p:spPr>
          <a:xfrm>
            <a:off x="49560" y="7564241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372014-DA71-598D-2381-AB08F823E440}"/>
              </a:ext>
            </a:extLst>
          </p:cNvPr>
          <p:cNvSpPr txBox="1"/>
          <p:nvPr/>
        </p:nvSpPr>
        <p:spPr>
          <a:xfrm>
            <a:off x="61908" y="8491596"/>
            <a:ext cx="3288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240,000 miles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4C4904-AC5C-DBCA-916C-FDD5AB940FA6}"/>
              </a:ext>
            </a:extLst>
          </p:cNvPr>
          <p:cNvSpPr/>
          <p:nvPr/>
        </p:nvSpPr>
        <p:spPr>
          <a:xfrm>
            <a:off x="3528202" y="169229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5D97B4-821D-D414-189D-73DA18E19DA3}"/>
              </a:ext>
            </a:extLst>
          </p:cNvPr>
          <p:cNvSpPr txBox="1"/>
          <p:nvPr/>
        </p:nvSpPr>
        <p:spPr>
          <a:xfrm>
            <a:off x="3528201" y="914503"/>
            <a:ext cx="326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48,000,000 to 234,000,000 miles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3E6F03-16B0-AE94-EB0F-A1B60B804A9B}"/>
              </a:ext>
            </a:extLst>
          </p:cNvPr>
          <p:cNvSpPr/>
          <p:nvPr/>
        </p:nvSpPr>
        <p:spPr>
          <a:xfrm>
            <a:off x="3518666" y="2608528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2E9D44-96F4-34D4-9456-B9487CBA8369}"/>
              </a:ext>
            </a:extLst>
          </p:cNvPr>
          <p:cNvSpPr txBox="1"/>
          <p:nvPr/>
        </p:nvSpPr>
        <p:spPr>
          <a:xfrm>
            <a:off x="3528201" y="3344943"/>
            <a:ext cx="32888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93,000,000 miles </a:t>
            </a:r>
          </a:p>
          <a:p>
            <a:pPr algn="ctr"/>
            <a:r>
              <a:rPr lang="en-GB" sz="2000" b="1" dirty="0"/>
              <a:t>= 1 astronomical unit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A0485-547B-054B-BA33-2FEBD3AE430A}"/>
              </a:ext>
            </a:extLst>
          </p:cNvPr>
          <p:cNvSpPr/>
          <p:nvPr/>
        </p:nvSpPr>
        <p:spPr>
          <a:xfrm>
            <a:off x="3526184" y="7569388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388CB-983B-D021-D803-846ABA653FA9}"/>
              </a:ext>
            </a:extLst>
          </p:cNvPr>
          <p:cNvSpPr txBox="1"/>
          <p:nvPr/>
        </p:nvSpPr>
        <p:spPr>
          <a:xfrm>
            <a:off x="3551400" y="8458035"/>
            <a:ext cx="325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2,500,000 light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CA35A-24EA-D665-2EA9-C9CF3F16D941}"/>
              </a:ext>
            </a:extLst>
          </p:cNvPr>
          <p:cNvSpPr txBox="1"/>
          <p:nvPr/>
        </p:nvSpPr>
        <p:spPr>
          <a:xfrm>
            <a:off x="3516273" y="8858145"/>
            <a:ext cx="329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ym typeface="Symbol" panose="05050102010706020507" pitchFamily="18" charset="2"/>
              </a:rPr>
              <a:t>1 light second = 186,000 miles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EE814-FC9D-9F20-7324-CF8C8A3F572A}"/>
              </a:ext>
            </a:extLst>
          </p:cNvPr>
          <p:cNvSpPr/>
          <p:nvPr/>
        </p:nvSpPr>
        <p:spPr>
          <a:xfrm>
            <a:off x="3525432" y="5093189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F05DF-2723-959E-CBF1-BEA4D4286491}"/>
              </a:ext>
            </a:extLst>
          </p:cNvPr>
          <p:cNvSpPr txBox="1"/>
          <p:nvPr/>
        </p:nvSpPr>
        <p:spPr>
          <a:xfrm>
            <a:off x="3542222" y="6001960"/>
            <a:ext cx="325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4 light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FD40E-8132-1F5D-3BD8-4AF67D7500E2}"/>
              </a:ext>
            </a:extLst>
          </p:cNvPr>
          <p:cNvSpPr txBox="1"/>
          <p:nvPr/>
        </p:nvSpPr>
        <p:spPr>
          <a:xfrm>
            <a:off x="3516273" y="6390019"/>
            <a:ext cx="329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ym typeface="Symbol" panose="05050102010706020507" pitchFamily="18" charset="2"/>
              </a:rPr>
              <a:t>1 light second = 186,000 miles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4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18DB8E-2358-6D23-B9C7-6FD357AE3039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971E77-F506-E875-9807-E0A754D4BB8B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8F58CA-BF2E-3D84-E491-E1CAA6CC09E2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84D83B-1857-B00A-F743-F0E4727C5FBE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35A6955-618F-B4B1-2CD5-B45E5CE2FC76}"/>
              </a:ext>
            </a:extLst>
          </p:cNvPr>
          <p:cNvSpPr/>
          <p:nvPr/>
        </p:nvSpPr>
        <p:spPr>
          <a:xfrm>
            <a:off x="49647" y="5117498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10055-799F-6B6C-D29F-0724DF2F61A5}"/>
              </a:ext>
            </a:extLst>
          </p:cNvPr>
          <p:cNvSpPr txBox="1"/>
          <p:nvPr/>
        </p:nvSpPr>
        <p:spPr>
          <a:xfrm>
            <a:off x="60981" y="5998495"/>
            <a:ext cx="3269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40 astronomical units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F3CE0D-177B-9B1C-7ACE-73829F7842A8}"/>
              </a:ext>
            </a:extLst>
          </p:cNvPr>
          <p:cNvSpPr/>
          <p:nvPr/>
        </p:nvSpPr>
        <p:spPr>
          <a:xfrm>
            <a:off x="55315" y="165100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6B368-FC59-C906-C7D6-28B20791BB9D}"/>
              </a:ext>
            </a:extLst>
          </p:cNvPr>
          <p:cNvSpPr txBox="1"/>
          <p:nvPr/>
        </p:nvSpPr>
        <p:spPr>
          <a:xfrm>
            <a:off x="77983" y="1064637"/>
            <a:ext cx="326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20,000 miles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AD512-A84E-6722-2AD3-10306DFDFAAE}"/>
              </a:ext>
            </a:extLst>
          </p:cNvPr>
          <p:cNvSpPr/>
          <p:nvPr/>
        </p:nvSpPr>
        <p:spPr>
          <a:xfrm>
            <a:off x="49647" y="2641299"/>
            <a:ext cx="3292168" cy="219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9542E-4F37-8448-BF17-F26D640525D9}"/>
              </a:ext>
            </a:extLst>
          </p:cNvPr>
          <p:cNvSpPr txBox="1"/>
          <p:nvPr/>
        </p:nvSpPr>
        <p:spPr>
          <a:xfrm>
            <a:off x="88895" y="3550070"/>
            <a:ext cx="325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932,000 miles</a:t>
            </a:r>
          </a:p>
        </p:txBody>
      </p:sp>
    </p:spTree>
    <p:extLst>
      <p:ext uri="{BB962C8B-B14F-4D97-AF65-F5344CB8AC3E}">
        <p14:creationId xmlns:p14="http://schemas.microsoft.com/office/powerpoint/2010/main" val="53252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444</Words>
  <Application>Microsoft Office PowerPoint</Application>
  <PresentationFormat>A4 Paper (210x297 mm)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Colman</dc:creator>
  <cp:lastModifiedBy>Graham Colman</cp:lastModifiedBy>
  <cp:revision>3</cp:revision>
  <cp:lastPrinted>2023-05-09T15:25:44Z</cp:lastPrinted>
  <dcterms:created xsi:type="dcterms:W3CDTF">2023-05-09T08:08:43Z</dcterms:created>
  <dcterms:modified xsi:type="dcterms:W3CDTF">2023-05-14T19:24:34Z</dcterms:modified>
</cp:coreProperties>
</file>