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1" r:id="rId2"/>
    <p:sldId id="284" r:id="rId3"/>
    <p:sldId id="283" r:id="rId4"/>
    <p:sldId id="296" r:id="rId5"/>
    <p:sldId id="307" r:id="rId6"/>
    <p:sldId id="308" r:id="rId7"/>
    <p:sldId id="286" r:id="rId8"/>
    <p:sldId id="306" r:id="rId9"/>
    <p:sldId id="288" r:id="rId10"/>
    <p:sldId id="304" r:id="rId11"/>
    <p:sldId id="305" r:id="rId12"/>
    <p:sldId id="287" r:id="rId13"/>
    <p:sldId id="303" r:id="rId14"/>
    <p:sldId id="289" r:id="rId15"/>
    <p:sldId id="302" r:id="rId16"/>
    <p:sldId id="290" r:id="rId17"/>
    <p:sldId id="291" r:id="rId18"/>
    <p:sldId id="301" r:id="rId19"/>
    <p:sldId id="292" r:id="rId20"/>
    <p:sldId id="300" r:id="rId21"/>
    <p:sldId id="293" r:id="rId22"/>
    <p:sldId id="299" r:id="rId23"/>
    <p:sldId id="294" r:id="rId24"/>
    <p:sldId id="298" r:id="rId25"/>
    <p:sldId id="295" r:id="rId26"/>
    <p:sldId id="297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66" autoAdjust="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11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8B3B-B8D8-8148-83BE-7107B559B8F4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D31CC-135D-4F41-A3D7-3ADEE8C41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95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8B3B-B8D8-8148-83BE-7107B559B8F4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D31CC-135D-4F41-A3D7-3ADEE8C41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81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8B3B-B8D8-8148-83BE-7107B559B8F4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D31CC-135D-4F41-A3D7-3ADEE8C41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2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8B3B-B8D8-8148-83BE-7107B559B8F4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D31CC-135D-4F41-A3D7-3ADEE8C41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08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8B3B-B8D8-8148-83BE-7107B559B8F4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D31CC-135D-4F41-A3D7-3ADEE8C41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64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8B3B-B8D8-8148-83BE-7107B559B8F4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D31CC-135D-4F41-A3D7-3ADEE8C41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0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8B3B-B8D8-8148-83BE-7107B559B8F4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D31CC-135D-4F41-A3D7-3ADEE8C41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5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8B3B-B8D8-8148-83BE-7107B559B8F4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D31CC-135D-4F41-A3D7-3ADEE8C41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624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8B3B-B8D8-8148-83BE-7107B559B8F4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D31CC-135D-4F41-A3D7-3ADEE8C41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50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8B3B-B8D8-8148-83BE-7107B559B8F4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D31CC-135D-4F41-A3D7-3ADEE8C41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44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8B3B-B8D8-8148-83BE-7107B559B8F4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D31CC-135D-4F41-A3D7-3ADEE8C41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10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8B3B-B8D8-8148-83BE-7107B559B8F4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D31CC-135D-4F41-A3D7-3ADEE8C41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36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libri"/>
                <a:cs typeface="Calibri"/>
              </a:rPr>
              <a:t>Geometric Progression Intro Questions</a:t>
            </a:r>
            <a:br>
              <a:rPr lang="en-US" dirty="0" smtClean="0">
                <a:latin typeface="Calibri"/>
                <a:cs typeface="Calibri"/>
              </a:rPr>
            </a:br>
            <a:r>
              <a:rPr lang="en-US" dirty="0" smtClean="0">
                <a:latin typeface="Calibri"/>
                <a:cs typeface="Calibri"/>
              </a:rPr>
              <a:t>(Sequence and Series)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287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4572000" y="1765608"/>
                <a:ext cx="4572000" cy="45259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GB" dirty="0" smtClean="0"/>
                  <a:t>r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GB" dirty="0"/>
              </a:p>
              <a:p>
                <a:pPr marL="0" indent="0">
                  <a:buNone/>
                </a:pPr>
                <a:r>
                  <a:rPr lang="en-GB" dirty="0"/>
                  <a:t>S</a:t>
                </a:r>
                <a:r>
                  <a:rPr lang="en-GB" baseline="-25000" dirty="0"/>
                  <a:t>4</a:t>
                </a:r>
                <a:r>
                  <a:rPr lang="en-GB" dirty="0"/>
                  <a:t> =</a:t>
                </a:r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GB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b="0" i="0" smtClean="0">
                        <a:latin typeface="Cambria Math" panose="02040503050406030204" pitchFamily="18" charset="0"/>
                      </a:rPr>
                      <m:t>+6</m:t>
                    </m:r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65608"/>
                <a:ext cx="4572000" cy="4525963"/>
              </a:xfrm>
              <a:prstGeom prst="rect">
                <a:avLst/>
              </a:prstGeom>
              <a:blipFill rotWithShape="0">
                <a:blip r:embed="rId2"/>
                <a:stretch>
                  <a:fillRect l="-3333" t="-5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4572000" cy="1143000"/>
          </a:xfrm>
        </p:spPr>
        <p:txBody>
          <a:bodyPr/>
          <a:lstStyle/>
          <a:p>
            <a:r>
              <a:rPr lang="en-GB" dirty="0"/>
              <a:t>u</a:t>
            </a:r>
            <a:r>
              <a:rPr lang="en-GB" baseline="-25000" dirty="0"/>
              <a:t>1</a:t>
            </a:r>
            <a:r>
              <a:rPr lang="en-GB" dirty="0"/>
              <a:t> = 2		u</a:t>
            </a:r>
            <a:r>
              <a:rPr lang="en-GB" baseline="-25000" dirty="0"/>
              <a:t>3</a:t>
            </a:r>
            <a:r>
              <a:rPr lang="en-GB" dirty="0"/>
              <a:t> = 4.5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9279"/>
            <a:ext cx="45720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r </a:t>
            </a:r>
            <a:r>
              <a:rPr lang="en-GB" dirty="0" smtClean="0"/>
              <a:t>= 3/2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S</a:t>
            </a:r>
            <a:r>
              <a:rPr lang="en-GB" baseline="-25000" dirty="0"/>
              <a:t>4</a:t>
            </a:r>
            <a:r>
              <a:rPr lang="en-GB" dirty="0"/>
              <a:t> =</a:t>
            </a:r>
            <a:r>
              <a:rPr lang="en-US" dirty="0"/>
              <a:t>  </a:t>
            </a:r>
            <a:r>
              <a:rPr lang="en-US" dirty="0" smtClean="0"/>
              <a:t>16.25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150125"/>
            <a:ext cx="0" cy="6168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4572000" y="274638"/>
            <a:ext cx="457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u</a:t>
            </a:r>
            <a:r>
              <a:rPr lang="en-GB" baseline="-25000" dirty="0"/>
              <a:t>1</a:t>
            </a:r>
            <a:r>
              <a:rPr lang="en-GB" dirty="0"/>
              <a:t> = 2		u</a:t>
            </a:r>
            <a:r>
              <a:rPr lang="en-GB" baseline="-25000" dirty="0"/>
              <a:t>3</a:t>
            </a:r>
            <a:r>
              <a:rPr lang="en-GB" dirty="0"/>
              <a:t> = </a:t>
            </a:r>
            <a:r>
              <a:rPr lang="en-GB" dirty="0" smtClean="0"/>
              <a:t>4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6318913"/>
            <a:ext cx="95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5</a:t>
            </a:r>
            <a:endParaRPr lang="en-GB" sz="24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934874" y="5198555"/>
            <a:ext cx="75926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039810" y="5199089"/>
            <a:ext cx="759268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29938" y="5198555"/>
            <a:ext cx="759268" cy="0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1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4572000" y="1765608"/>
            <a:ext cx="457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S</a:t>
            </a:r>
            <a:r>
              <a:rPr lang="en-GB" baseline="-25000" dirty="0"/>
              <a:t>6</a:t>
            </a:r>
            <a:r>
              <a:rPr lang="en-GB" dirty="0"/>
              <a:t> =</a:t>
            </a:r>
            <a:r>
              <a:rPr lang="en-US" dirty="0"/>
              <a:t> 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4572000" cy="1143000"/>
          </a:xfrm>
        </p:spPr>
        <p:txBody>
          <a:bodyPr/>
          <a:lstStyle/>
          <a:p>
            <a:r>
              <a:rPr lang="en-GB" dirty="0"/>
              <a:t>a = 16			r = 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9279"/>
            <a:ext cx="45720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S</a:t>
            </a:r>
            <a:r>
              <a:rPr lang="en-GB" baseline="-25000" dirty="0"/>
              <a:t>6</a:t>
            </a:r>
            <a:r>
              <a:rPr lang="en-GB" dirty="0"/>
              <a:t> =</a:t>
            </a:r>
            <a:r>
              <a:rPr lang="en-US" dirty="0"/>
              <a:t> 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150125"/>
            <a:ext cx="0" cy="6168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4572000" y="274638"/>
            <a:ext cx="457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a = 16			r = </a:t>
            </a:r>
            <a:r>
              <a:rPr lang="en-GB" dirty="0" smtClean="0"/>
              <a:t>-½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6318913"/>
            <a:ext cx="95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4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6079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4572000" y="1765608"/>
            <a:ext cx="457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S</a:t>
            </a:r>
            <a:r>
              <a:rPr lang="en-GB" baseline="-25000" dirty="0"/>
              <a:t>6</a:t>
            </a:r>
            <a:r>
              <a:rPr lang="en-GB" dirty="0"/>
              <a:t> </a:t>
            </a:r>
            <a:r>
              <a:rPr lang="en-GB" dirty="0" smtClean="0"/>
              <a:t>= </a:t>
            </a:r>
            <a:r>
              <a:rPr lang="en-GB" dirty="0" smtClean="0"/>
              <a:t>10.5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4572000" cy="1143000"/>
          </a:xfrm>
        </p:spPr>
        <p:txBody>
          <a:bodyPr/>
          <a:lstStyle/>
          <a:p>
            <a:r>
              <a:rPr lang="en-GB" dirty="0"/>
              <a:t>a = 16			r = 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9279"/>
            <a:ext cx="45720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S</a:t>
            </a:r>
            <a:r>
              <a:rPr lang="en-GB" baseline="-25000" dirty="0"/>
              <a:t>6</a:t>
            </a:r>
            <a:r>
              <a:rPr lang="en-GB" dirty="0"/>
              <a:t> </a:t>
            </a:r>
            <a:r>
              <a:rPr lang="en-GB" dirty="0" smtClean="0"/>
              <a:t>= </a:t>
            </a:r>
            <a:r>
              <a:rPr lang="en-GB" dirty="0" smtClean="0"/>
              <a:t>31.5</a:t>
            </a:r>
            <a:r>
              <a:rPr lang="en-US" dirty="0" smtClean="0"/>
              <a:t>  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150125"/>
            <a:ext cx="0" cy="6168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4572000" y="274638"/>
            <a:ext cx="457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a = 16			r = </a:t>
            </a:r>
            <a:r>
              <a:rPr lang="en-GB" dirty="0" smtClean="0"/>
              <a:t>-½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6318913"/>
            <a:ext cx="95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4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5386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4572000" y="1765608"/>
            <a:ext cx="457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r =</a:t>
            </a:r>
          </a:p>
          <a:p>
            <a:pPr marL="0" indent="0">
              <a:buNone/>
            </a:pPr>
            <a:r>
              <a:rPr lang="en-GB" dirty="0"/>
              <a:t>S</a:t>
            </a:r>
            <a:r>
              <a:rPr lang="en-GB" baseline="-25000" dirty="0"/>
              <a:t>5</a:t>
            </a:r>
            <a:r>
              <a:rPr lang="en-GB" dirty="0"/>
              <a:t> =</a:t>
            </a:r>
            <a:r>
              <a:rPr lang="en-US" dirty="0"/>
              <a:t> 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GB" dirty="0"/>
              <a:t>or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dirty="0"/>
              <a:t>r =</a:t>
            </a:r>
          </a:p>
          <a:p>
            <a:pPr marL="0" indent="0">
              <a:buNone/>
            </a:pPr>
            <a:r>
              <a:rPr lang="en-GB" dirty="0"/>
              <a:t>S</a:t>
            </a:r>
            <a:r>
              <a:rPr lang="en-GB" baseline="-25000" dirty="0"/>
              <a:t>5</a:t>
            </a:r>
            <a:r>
              <a:rPr lang="en-GB" dirty="0"/>
              <a:t> =</a:t>
            </a:r>
            <a:r>
              <a:rPr lang="en-US" dirty="0"/>
              <a:t>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4572000" cy="1143000"/>
          </a:xfrm>
        </p:spPr>
        <p:txBody>
          <a:bodyPr/>
          <a:lstStyle/>
          <a:p>
            <a:r>
              <a:rPr lang="en-GB" dirty="0"/>
              <a:t>u</a:t>
            </a:r>
            <a:r>
              <a:rPr lang="en-GB" baseline="-25000" dirty="0"/>
              <a:t>3</a:t>
            </a:r>
            <a:r>
              <a:rPr lang="en-GB" dirty="0"/>
              <a:t> = 5		u</a:t>
            </a:r>
            <a:r>
              <a:rPr lang="en-GB" baseline="-25000" dirty="0"/>
              <a:t>5</a:t>
            </a:r>
            <a:r>
              <a:rPr lang="en-GB" dirty="0"/>
              <a:t> =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9279"/>
            <a:ext cx="457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r =</a:t>
            </a:r>
          </a:p>
          <a:p>
            <a:pPr marL="0" indent="0">
              <a:buNone/>
            </a:pPr>
            <a:r>
              <a:rPr lang="en-GB" dirty="0"/>
              <a:t>S</a:t>
            </a:r>
            <a:r>
              <a:rPr lang="en-GB" baseline="-25000" dirty="0"/>
              <a:t>5</a:t>
            </a:r>
            <a:r>
              <a:rPr lang="en-GB" dirty="0"/>
              <a:t> =</a:t>
            </a:r>
            <a:r>
              <a:rPr lang="en-US" dirty="0"/>
              <a:t> 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GB" dirty="0" smtClean="0"/>
              <a:t>or </a:t>
            </a:r>
            <a:endParaRPr lang="en-GB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dirty="0"/>
              <a:t>r =</a:t>
            </a:r>
          </a:p>
          <a:p>
            <a:pPr marL="0" indent="0">
              <a:buNone/>
            </a:pPr>
            <a:r>
              <a:rPr lang="en-GB" dirty="0"/>
              <a:t>S</a:t>
            </a:r>
            <a:r>
              <a:rPr lang="en-GB" baseline="-25000" dirty="0"/>
              <a:t>5</a:t>
            </a:r>
            <a:r>
              <a:rPr lang="en-GB" dirty="0"/>
              <a:t> =</a:t>
            </a: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150125"/>
            <a:ext cx="0" cy="6168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4572000" y="274638"/>
            <a:ext cx="457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u</a:t>
            </a:r>
            <a:r>
              <a:rPr lang="en-GB" baseline="-25000" dirty="0"/>
              <a:t>3</a:t>
            </a:r>
            <a:r>
              <a:rPr lang="en-GB" dirty="0"/>
              <a:t> = </a:t>
            </a:r>
            <a:r>
              <a:rPr lang="en-GB" dirty="0" smtClean="0"/>
              <a:t>1</a:t>
            </a:r>
            <a:r>
              <a:rPr lang="en-GB" dirty="0"/>
              <a:t>		u</a:t>
            </a:r>
            <a:r>
              <a:rPr lang="en-GB" baseline="-25000" dirty="0"/>
              <a:t>5</a:t>
            </a:r>
            <a:r>
              <a:rPr lang="en-GB" dirty="0"/>
              <a:t> = </a:t>
            </a:r>
            <a:r>
              <a:rPr lang="en-GB" dirty="0" smtClean="0"/>
              <a:t>0.01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6318913"/>
            <a:ext cx="95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6</a:t>
            </a:r>
            <a:endParaRPr lang="en-GB" sz="24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065950" y="6291571"/>
            <a:ext cx="54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440562" y="6291571"/>
            <a:ext cx="54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07436" y="6291571"/>
            <a:ext cx="540000" cy="0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101547" y="6291571"/>
            <a:ext cx="540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769473" y="6291571"/>
            <a:ext cx="540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35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4572000" y="1765608"/>
            <a:ext cx="457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r </a:t>
            </a:r>
            <a:r>
              <a:rPr lang="en-GB" dirty="0" smtClean="0"/>
              <a:t>= 1/10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S</a:t>
            </a:r>
            <a:r>
              <a:rPr lang="en-GB" baseline="-25000" dirty="0"/>
              <a:t>5</a:t>
            </a:r>
            <a:r>
              <a:rPr lang="en-GB" dirty="0"/>
              <a:t> =</a:t>
            </a:r>
            <a:r>
              <a:rPr lang="en-US" dirty="0"/>
              <a:t>  </a:t>
            </a:r>
            <a:r>
              <a:rPr lang="en-US" dirty="0" smtClean="0"/>
              <a:t>111.11</a:t>
            </a:r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GB" dirty="0"/>
              <a:t>or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dirty="0"/>
              <a:t>r </a:t>
            </a:r>
            <a:r>
              <a:rPr lang="en-GB" dirty="0" smtClean="0"/>
              <a:t>= -1/10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S</a:t>
            </a:r>
            <a:r>
              <a:rPr lang="en-GB" baseline="-25000" dirty="0"/>
              <a:t>5</a:t>
            </a:r>
            <a:r>
              <a:rPr lang="en-GB" dirty="0"/>
              <a:t> =</a:t>
            </a:r>
            <a:r>
              <a:rPr lang="en-US" dirty="0"/>
              <a:t>  </a:t>
            </a:r>
            <a:r>
              <a:rPr lang="en-US" dirty="0" smtClean="0"/>
              <a:t>90.91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4572000" cy="1143000"/>
          </a:xfrm>
        </p:spPr>
        <p:txBody>
          <a:bodyPr/>
          <a:lstStyle/>
          <a:p>
            <a:r>
              <a:rPr lang="en-GB" dirty="0"/>
              <a:t>u</a:t>
            </a:r>
            <a:r>
              <a:rPr lang="en-GB" baseline="-25000" dirty="0"/>
              <a:t>3</a:t>
            </a:r>
            <a:r>
              <a:rPr lang="en-GB" dirty="0"/>
              <a:t> = 5		u</a:t>
            </a:r>
            <a:r>
              <a:rPr lang="en-GB" baseline="-25000" dirty="0"/>
              <a:t>5</a:t>
            </a:r>
            <a:r>
              <a:rPr lang="en-GB" dirty="0"/>
              <a:t> =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9279"/>
            <a:ext cx="457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r </a:t>
            </a:r>
            <a:r>
              <a:rPr lang="en-GB" dirty="0" smtClean="0"/>
              <a:t>= 1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S</a:t>
            </a:r>
            <a:r>
              <a:rPr lang="en-GB" baseline="-25000" dirty="0"/>
              <a:t>5</a:t>
            </a:r>
            <a:r>
              <a:rPr lang="en-GB" dirty="0"/>
              <a:t> =</a:t>
            </a:r>
            <a:r>
              <a:rPr lang="en-US" dirty="0"/>
              <a:t> </a:t>
            </a:r>
            <a:r>
              <a:rPr lang="en-US" dirty="0" smtClean="0"/>
              <a:t>25 </a:t>
            </a:r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GB" dirty="0" smtClean="0"/>
              <a:t>or </a:t>
            </a:r>
            <a:endParaRPr lang="en-GB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dirty="0"/>
              <a:t>r </a:t>
            </a:r>
            <a:r>
              <a:rPr lang="en-GB" dirty="0" smtClean="0"/>
              <a:t>= -1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S</a:t>
            </a:r>
            <a:r>
              <a:rPr lang="en-GB" baseline="-25000" dirty="0"/>
              <a:t>5</a:t>
            </a:r>
            <a:r>
              <a:rPr lang="en-GB" dirty="0"/>
              <a:t> =</a:t>
            </a:r>
            <a:r>
              <a:rPr lang="en-US" dirty="0"/>
              <a:t> </a:t>
            </a:r>
            <a:r>
              <a:rPr lang="en-US" dirty="0" smtClean="0"/>
              <a:t>5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150125"/>
            <a:ext cx="0" cy="6168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4572000" y="274638"/>
            <a:ext cx="457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u</a:t>
            </a:r>
            <a:r>
              <a:rPr lang="en-GB" baseline="-25000" dirty="0"/>
              <a:t>3</a:t>
            </a:r>
            <a:r>
              <a:rPr lang="en-GB" dirty="0"/>
              <a:t> = </a:t>
            </a:r>
            <a:r>
              <a:rPr lang="en-GB" dirty="0" smtClean="0"/>
              <a:t>1</a:t>
            </a:r>
            <a:r>
              <a:rPr lang="en-GB" dirty="0"/>
              <a:t>		u</a:t>
            </a:r>
            <a:r>
              <a:rPr lang="en-GB" baseline="-25000" dirty="0"/>
              <a:t>5</a:t>
            </a:r>
            <a:r>
              <a:rPr lang="en-GB" dirty="0"/>
              <a:t> = </a:t>
            </a:r>
            <a:r>
              <a:rPr lang="en-GB" dirty="0" smtClean="0"/>
              <a:t>0.01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6318913"/>
            <a:ext cx="95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6</a:t>
            </a:r>
            <a:endParaRPr lang="en-GB" sz="24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065950" y="6291571"/>
            <a:ext cx="54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440562" y="6291571"/>
            <a:ext cx="54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07436" y="6291571"/>
            <a:ext cx="540000" cy="0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101547" y="6291571"/>
            <a:ext cx="540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769473" y="6291571"/>
            <a:ext cx="540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590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4572000" y="1765608"/>
            <a:ext cx="457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S</a:t>
            </a:r>
            <a:r>
              <a:rPr lang="en-GB" baseline="-25000" dirty="0"/>
              <a:t>even</a:t>
            </a:r>
            <a:r>
              <a:rPr lang="en-GB" dirty="0"/>
              <a:t> = </a:t>
            </a:r>
          </a:p>
          <a:p>
            <a:pPr marL="0" indent="0">
              <a:buNone/>
            </a:pPr>
            <a:r>
              <a:rPr lang="en-GB" dirty="0" err="1"/>
              <a:t>S</a:t>
            </a:r>
            <a:r>
              <a:rPr lang="en-GB" baseline="-25000" dirty="0" err="1"/>
              <a:t>odd</a:t>
            </a:r>
            <a:r>
              <a:rPr lang="en-GB" dirty="0"/>
              <a:t> =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45720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u</a:t>
            </a:r>
            <a:r>
              <a:rPr lang="en-GB" baseline="-25000" dirty="0"/>
              <a:t>3</a:t>
            </a:r>
            <a:r>
              <a:rPr lang="en-GB" dirty="0"/>
              <a:t> = 2		u</a:t>
            </a:r>
            <a:r>
              <a:rPr lang="en-GB" baseline="-25000" dirty="0"/>
              <a:t>5</a:t>
            </a:r>
            <a:r>
              <a:rPr lang="en-GB" dirty="0"/>
              <a:t> = 2	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r </a:t>
            </a:r>
            <a:r>
              <a:rPr lang="en-GB" dirty="0"/>
              <a:t>= 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9279"/>
            <a:ext cx="45720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S</a:t>
            </a:r>
            <a:r>
              <a:rPr lang="en-GB" baseline="-25000" dirty="0"/>
              <a:t>even</a:t>
            </a:r>
            <a:r>
              <a:rPr lang="en-GB" dirty="0"/>
              <a:t> = </a:t>
            </a:r>
          </a:p>
          <a:p>
            <a:pPr marL="0" indent="0">
              <a:buNone/>
            </a:pPr>
            <a:r>
              <a:rPr lang="en-GB" dirty="0" err="1"/>
              <a:t>S</a:t>
            </a:r>
            <a:r>
              <a:rPr lang="en-GB" baseline="-25000" dirty="0" err="1"/>
              <a:t>odd</a:t>
            </a:r>
            <a:r>
              <a:rPr lang="en-GB" dirty="0"/>
              <a:t> =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150125"/>
            <a:ext cx="0" cy="6168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4572000" y="274638"/>
            <a:ext cx="457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u</a:t>
            </a:r>
            <a:r>
              <a:rPr lang="en-GB" baseline="-25000" dirty="0"/>
              <a:t>3</a:t>
            </a:r>
            <a:r>
              <a:rPr lang="en-GB" dirty="0"/>
              <a:t> = </a:t>
            </a:r>
            <a:r>
              <a:rPr lang="en-GB" dirty="0" smtClean="0"/>
              <a:t>-2</a:t>
            </a:r>
            <a:r>
              <a:rPr lang="en-GB" dirty="0"/>
              <a:t>		u</a:t>
            </a:r>
            <a:r>
              <a:rPr lang="en-GB" baseline="-25000" dirty="0"/>
              <a:t>5</a:t>
            </a:r>
            <a:r>
              <a:rPr lang="en-GB" dirty="0"/>
              <a:t> = </a:t>
            </a:r>
            <a:r>
              <a:rPr lang="en-GB" dirty="0" smtClean="0"/>
              <a:t>-2</a:t>
            </a:r>
            <a:r>
              <a:rPr lang="en-GB" dirty="0"/>
              <a:t>	</a:t>
            </a:r>
            <a:br>
              <a:rPr lang="en-GB" dirty="0"/>
            </a:br>
            <a:r>
              <a:rPr lang="en-GB" dirty="0"/>
              <a:t>r = -1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6318913"/>
            <a:ext cx="95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7</a:t>
            </a:r>
            <a:endParaRPr lang="en-GB" sz="24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1065950" y="6291571"/>
            <a:ext cx="54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440562" y="6291571"/>
            <a:ext cx="54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07436" y="6291571"/>
            <a:ext cx="540000" cy="0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101547" y="6291571"/>
            <a:ext cx="540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769473" y="6291571"/>
            <a:ext cx="540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614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4572000" y="1765608"/>
            <a:ext cx="457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S</a:t>
            </a:r>
            <a:r>
              <a:rPr lang="en-GB" baseline="-25000" dirty="0"/>
              <a:t>even</a:t>
            </a:r>
            <a:r>
              <a:rPr lang="en-GB" dirty="0"/>
              <a:t> = </a:t>
            </a:r>
            <a:r>
              <a:rPr lang="en-GB" dirty="0" smtClean="0"/>
              <a:t>0</a:t>
            </a:r>
            <a:endParaRPr lang="en-GB" dirty="0"/>
          </a:p>
          <a:p>
            <a:pPr marL="0" indent="0">
              <a:buNone/>
            </a:pPr>
            <a:r>
              <a:rPr lang="en-GB" dirty="0" err="1"/>
              <a:t>S</a:t>
            </a:r>
            <a:r>
              <a:rPr lang="en-GB" baseline="-25000" dirty="0" err="1"/>
              <a:t>odd</a:t>
            </a:r>
            <a:r>
              <a:rPr lang="en-GB" dirty="0"/>
              <a:t> = </a:t>
            </a:r>
            <a:r>
              <a:rPr lang="en-GB" dirty="0" smtClean="0"/>
              <a:t>-2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45720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u</a:t>
            </a:r>
            <a:r>
              <a:rPr lang="en-GB" baseline="-25000" dirty="0"/>
              <a:t>3</a:t>
            </a:r>
            <a:r>
              <a:rPr lang="en-GB" dirty="0"/>
              <a:t> = 2		u</a:t>
            </a:r>
            <a:r>
              <a:rPr lang="en-GB" baseline="-25000" dirty="0"/>
              <a:t>5</a:t>
            </a:r>
            <a:r>
              <a:rPr lang="en-GB" dirty="0"/>
              <a:t> = 2	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r </a:t>
            </a:r>
            <a:r>
              <a:rPr lang="en-GB" dirty="0"/>
              <a:t>= 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9279"/>
            <a:ext cx="45720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S</a:t>
            </a:r>
            <a:r>
              <a:rPr lang="en-GB" baseline="-25000" dirty="0"/>
              <a:t>even</a:t>
            </a:r>
            <a:r>
              <a:rPr lang="en-GB" dirty="0"/>
              <a:t> </a:t>
            </a:r>
            <a:r>
              <a:rPr lang="en-GB" dirty="0" smtClean="0"/>
              <a:t>= 0 </a:t>
            </a:r>
            <a:endParaRPr lang="en-GB" dirty="0"/>
          </a:p>
          <a:p>
            <a:pPr marL="0" indent="0">
              <a:buNone/>
            </a:pPr>
            <a:r>
              <a:rPr lang="en-GB" dirty="0" err="1"/>
              <a:t>S</a:t>
            </a:r>
            <a:r>
              <a:rPr lang="en-GB" baseline="-25000" dirty="0" err="1"/>
              <a:t>odd</a:t>
            </a:r>
            <a:r>
              <a:rPr lang="en-GB" dirty="0"/>
              <a:t> = </a:t>
            </a:r>
            <a:r>
              <a:rPr lang="en-GB" dirty="0" smtClean="0"/>
              <a:t>2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150125"/>
            <a:ext cx="0" cy="6168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4572000" y="274638"/>
            <a:ext cx="457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u</a:t>
            </a:r>
            <a:r>
              <a:rPr lang="en-GB" baseline="-25000" dirty="0"/>
              <a:t>3</a:t>
            </a:r>
            <a:r>
              <a:rPr lang="en-GB" dirty="0"/>
              <a:t> = </a:t>
            </a:r>
            <a:r>
              <a:rPr lang="en-GB" dirty="0" smtClean="0"/>
              <a:t>-2</a:t>
            </a:r>
            <a:r>
              <a:rPr lang="en-GB" dirty="0"/>
              <a:t>		u</a:t>
            </a:r>
            <a:r>
              <a:rPr lang="en-GB" baseline="-25000" dirty="0"/>
              <a:t>5</a:t>
            </a:r>
            <a:r>
              <a:rPr lang="en-GB" dirty="0"/>
              <a:t> = </a:t>
            </a:r>
            <a:r>
              <a:rPr lang="en-GB" dirty="0" smtClean="0"/>
              <a:t>-2</a:t>
            </a:r>
            <a:r>
              <a:rPr lang="en-GB" dirty="0"/>
              <a:t>	</a:t>
            </a:r>
            <a:br>
              <a:rPr lang="en-GB" dirty="0"/>
            </a:br>
            <a:r>
              <a:rPr lang="en-GB" dirty="0"/>
              <a:t>r = -1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6318913"/>
            <a:ext cx="95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7</a:t>
            </a:r>
            <a:endParaRPr lang="en-GB" sz="24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1065950" y="6291571"/>
            <a:ext cx="54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440562" y="6291571"/>
            <a:ext cx="54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07436" y="6291571"/>
            <a:ext cx="540000" cy="0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101547" y="6291571"/>
            <a:ext cx="540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769473" y="6291571"/>
            <a:ext cx="540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109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4572000" y="1765608"/>
            <a:ext cx="457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a = </a:t>
            </a:r>
          </a:p>
          <a:p>
            <a:pPr marL="0" indent="0">
              <a:buNone/>
            </a:pPr>
            <a:r>
              <a:rPr lang="en-US" dirty="0"/>
              <a:t>r =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45720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u</a:t>
            </a:r>
            <a:r>
              <a:rPr lang="en-GB" baseline="-25000" dirty="0"/>
              <a:t>2</a:t>
            </a:r>
            <a:r>
              <a:rPr lang="en-GB" dirty="0"/>
              <a:t> = 27		u</a:t>
            </a:r>
            <a:r>
              <a:rPr lang="en-GB" baseline="-25000" dirty="0"/>
              <a:t>4</a:t>
            </a:r>
            <a:r>
              <a:rPr lang="en-GB" dirty="0"/>
              <a:t> = 3		S</a:t>
            </a:r>
            <a:r>
              <a:rPr lang="en-GB" baseline="-25000" dirty="0"/>
              <a:t>5</a:t>
            </a:r>
            <a:r>
              <a:rPr lang="en-GB" dirty="0"/>
              <a:t> = </a:t>
            </a:r>
            <a:r>
              <a:rPr lang="en-GB" dirty="0" smtClean="0"/>
              <a:t>61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9279"/>
            <a:ext cx="4572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= </a:t>
            </a:r>
          </a:p>
          <a:p>
            <a:pPr marL="0" indent="0">
              <a:buNone/>
            </a:pPr>
            <a:r>
              <a:rPr lang="en-US" dirty="0"/>
              <a:t>r = 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150125"/>
            <a:ext cx="0" cy="6168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4572000" y="274638"/>
            <a:ext cx="457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u</a:t>
            </a:r>
            <a:r>
              <a:rPr lang="en-GB" baseline="-25000" dirty="0"/>
              <a:t>2</a:t>
            </a:r>
            <a:r>
              <a:rPr lang="en-GB" dirty="0"/>
              <a:t> = 27		u</a:t>
            </a:r>
            <a:r>
              <a:rPr lang="en-GB" baseline="-25000" dirty="0"/>
              <a:t>4</a:t>
            </a:r>
            <a:r>
              <a:rPr lang="en-GB" dirty="0"/>
              <a:t> = 3		S</a:t>
            </a:r>
            <a:r>
              <a:rPr lang="en-GB" baseline="-25000" dirty="0"/>
              <a:t>5</a:t>
            </a:r>
            <a:r>
              <a:rPr lang="en-GB" dirty="0"/>
              <a:t> = </a:t>
            </a:r>
            <a:r>
              <a:rPr lang="en-GB" dirty="0" smtClean="0">
                <a:solidFill>
                  <a:srgbClr val="FF0000"/>
                </a:solidFill>
              </a:rPr>
              <a:t>-</a:t>
            </a:r>
            <a:r>
              <a:rPr lang="en-GB" dirty="0" smtClean="0"/>
              <a:t>61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6318913"/>
            <a:ext cx="95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8</a:t>
            </a:r>
            <a:endParaRPr lang="en-GB" sz="24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065950" y="6291571"/>
            <a:ext cx="54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440562" y="6291571"/>
            <a:ext cx="54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07436" y="6291571"/>
            <a:ext cx="540000" cy="0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101547" y="6291571"/>
            <a:ext cx="540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769473" y="6291571"/>
            <a:ext cx="540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4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4572000" y="1765608"/>
            <a:ext cx="457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a </a:t>
            </a:r>
            <a:r>
              <a:rPr lang="en-US" dirty="0" smtClean="0"/>
              <a:t>=  81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 =  </a:t>
            </a:r>
            <a:r>
              <a:rPr lang="en-US" dirty="0" smtClean="0"/>
              <a:t>1/3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45720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u</a:t>
            </a:r>
            <a:r>
              <a:rPr lang="en-GB" baseline="-25000" dirty="0"/>
              <a:t>2</a:t>
            </a:r>
            <a:r>
              <a:rPr lang="en-GB" dirty="0"/>
              <a:t> = 27		u</a:t>
            </a:r>
            <a:r>
              <a:rPr lang="en-GB" baseline="-25000" dirty="0"/>
              <a:t>4</a:t>
            </a:r>
            <a:r>
              <a:rPr lang="en-GB" dirty="0"/>
              <a:t> = 3		S</a:t>
            </a:r>
            <a:r>
              <a:rPr lang="en-GB" baseline="-25000" dirty="0"/>
              <a:t>5</a:t>
            </a:r>
            <a:r>
              <a:rPr lang="en-GB" dirty="0"/>
              <a:t> = </a:t>
            </a:r>
            <a:r>
              <a:rPr lang="en-GB" dirty="0" smtClean="0"/>
              <a:t>61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9279"/>
            <a:ext cx="4572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dirty="0" smtClean="0"/>
              <a:t>= -81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 = 1/3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150125"/>
            <a:ext cx="0" cy="6168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4572000" y="274638"/>
            <a:ext cx="457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u</a:t>
            </a:r>
            <a:r>
              <a:rPr lang="en-GB" baseline="-25000" dirty="0"/>
              <a:t>2</a:t>
            </a:r>
            <a:r>
              <a:rPr lang="en-GB" dirty="0"/>
              <a:t> = </a:t>
            </a:r>
            <a:r>
              <a:rPr lang="en-GB" dirty="0" smtClean="0">
                <a:solidFill>
                  <a:srgbClr val="FF0000"/>
                </a:solidFill>
              </a:rPr>
              <a:t>-</a:t>
            </a:r>
            <a:r>
              <a:rPr lang="en-GB" dirty="0" smtClean="0"/>
              <a:t>27</a:t>
            </a:r>
            <a:r>
              <a:rPr lang="en-GB" dirty="0"/>
              <a:t>		u</a:t>
            </a:r>
            <a:r>
              <a:rPr lang="en-GB" baseline="-25000" dirty="0"/>
              <a:t>4</a:t>
            </a:r>
            <a:r>
              <a:rPr lang="en-GB" dirty="0"/>
              <a:t> = </a:t>
            </a:r>
            <a:r>
              <a:rPr lang="en-GB" dirty="0" smtClean="0">
                <a:solidFill>
                  <a:srgbClr val="FF0000"/>
                </a:solidFill>
              </a:rPr>
              <a:t>-</a:t>
            </a:r>
            <a:r>
              <a:rPr lang="en-GB" dirty="0" smtClean="0"/>
              <a:t>3</a:t>
            </a:r>
            <a:r>
              <a:rPr lang="en-GB" dirty="0"/>
              <a:t>		S</a:t>
            </a:r>
            <a:r>
              <a:rPr lang="en-GB" baseline="-25000" dirty="0"/>
              <a:t>5</a:t>
            </a:r>
            <a:r>
              <a:rPr lang="en-GB" dirty="0"/>
              <a:t> = </a:t>
            </a:r>
            <a:r>
              <a:rPr lang="en-GB" dirty="0" smtClean="0">
                <a:solidFill>
                  <a:srgbClr val="FF0000"/>
                </a:solidFill>
              </a:rPr>
              <a:t>-</a:t>
            </a:r>
            <a:r>
              <a:rPr lang="en-GB" dirty="0" smtClean="0"/>
              <a:t>61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6318913"/>
            <a:ext cx="95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8</a:t>
            </a:r>
            <a:endParaRPr lang="en-GB" sz="24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065950" y="6291571"/>
            <a:ext cx="54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440562" y="6291571"/>
            <a:ext cx="54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07436" y="6291571"/>
            <a:ext cx="540000" cy="0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101547" y="6291571"/>
            <a:ext cx="540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769473" y="6291571"/>
            <a:ext cx="540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135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4572000" y="1765608"/>
            <a:ext cx="457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r =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4572000" cy="1143000"/>
          </a:xfrm>
        </p:spPr>
        <p:txBody>
          <a:bodyPr/>
          <a:lstStyle/>
          <a:p>
            <a:r>
              <a:rPr lang="en-GB" dirty="0"/>
              <a:t>S</a:t>
            </a:r>
            <a:r>
              <a:rPr lang="en-GB" baseline="-25000" dirty="0">
                <a:sym typeface="Symbol" panose="05050102010706020507" pitchFamily="18" charset="2"/>
              </a:rPr>
              <a:t></a:t>
            </a:r>
            <a:r>
              <a:rPr lang="en-GB" dirty="0"/>
              <a:t> = 6			a =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9279"/>
            <a:ext cx="45720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r =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150125"/>
            <a:ext cx="0" cy="6168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4572000" y="274638"/>
                <a:ext cx="4572000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4572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GB" dirty="0" smtClean="0"/>
                  <a:t>S</a:t>
                </a:r>
                <a:r>
                  <a:rPr lang="en-GB" baseline="-25000" dirty="0">
                    <a:sym typeface="Symbol" panose="05050102010706020507" pitchFamily="18" charset="2"/>
                  </a:rPr>
                  <a:t></a:t>
                </a:r>
                <a:r>
                  <a:rPr lang="en-GB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−10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dirty="0"/>
                  <a:t>			a = </a:t>
                </a:r>
                <a:r>
                  <a:rPr lang="en-GB" dirty="0" smtClean="0"/>
                  <a:t>10</a:t>
                </a:r>
                <a:endParaRPr lang="en-US" dirty="0"/>
              </a:p>
            </p:txBody>
          </p:sp>
        </mc:Choice>
        <mc:Fallback xmlns="">
          <p:sp>
            <p:nvSpPr>
              <p:cNvPr id="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74638"/>
                <a:ext cx="4572000" cy="1143000"/>
              </a:xfrm>
              <a:prstGeom prst="rect">
                <a:avLst/>
              </a:prstGeom>
              <a:blipFill rotWithShape="0">
                <a:blip r:embed="rId2"/>
                <a:stretch>
                  <a:fillRect l="-2400" r="-2400" b="-85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0" y="6318913"/>
            <a:ext cx="95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9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8209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libri"/>
                <a:cs typeface="Calibri"/>
              </a:rPr>
              <a:t>Geometric Progression Intro Questions</a:t>
            </a:r>
            <a:br>
              <a:rPr lang="en-US" dirty="0" smtClean="0">
                <a:latin typeface="Calibri"/>
                <a:cs typeface="Calibri"/>
              </a:rPr>
            </a:br>
            <a:r>
              <a:rPr lang="en-US" dirty="0" smtClean="0">
                <a:latin typeface="Calibri"/>
                <a:cs typeface="Calibri"/>
              </a:rPr>
              <a:t>(Sequence and Series)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76306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(This slide so that slides print out nicely as 6-slides-horizontal per page)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72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4572000" y="1765608"/>
            <a:ext cx="457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r =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4572000" cy="1143000"/>
          </a:xfrm>
        </p:spPr>
        <p:txBody>
          <a:bodyPr/>
          <a:lstStyle/>
          <a:p>
            <a:r>
              <a:rPr lang="en-GB" dirty="0"/>
              <a:t>S</a:t>
            </a:r>
            <a:r>
              <a:rPr lang="en-GB" baseline="-25000" dirty="0">
                <a:sym typeface="Symbol" panose="05050102010706020507" pitchFamily="18" charset="2"/>
              </a:rPr>
              <a:t></a:t>
            </a:r>
            <a:r>
              <a:rPr lang="en-GB" dirty="0"/>
              <a:t> = 6			a =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9279"/>
            <a:ext cx="45720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r =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150125"/>
            <a:ext cx="0" cy="6168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4572000" y="274638"/>
                <a:ext cx="4572000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4572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GB" dirty="0" smtClean="0"/>
                  <a:t>S</a:t>
                </a:r>
                <a:r>
                  <a:rPr lang="en-GB" baseline="-25000" dirty="0">
                    <a:sym typeface="Symbol" panose="05050102010706020507" pitchFamily="18" charset="2"/>
                  </a:rPr>
                  <a:t></a:t>
                </a:r>
                <a:r>
                  <a:rPr lang="en-GB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−10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dirty="0"/>
                  <a:t>			a = </a:t>
                </a:r>
                <a:r>
                  <a:rPr lang="en-GB" dirty="0" smtClean="0"/>
                  <a:t>10</a:t>
                </a:r>
                <a:endParaRPr lang="en-US" dirty="0"/>
              </a:p>
            </p:txBody>
          </p:sp>
        </mc:Choice>
        <mc:Fallback xmlns="">
          <p:sp>
            <p:nvSpPr>
              <p:cNvPr id="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74638"/>
                <a:ext cx="4572000" cy="1143000"/>
              </a:xfrm>
              <a:prstGeom prst="rect">
                <a:avLst/>
              </a:prstGeom>
              <a:blipFill rotWithShape="0">
                <a:blip r:embed="rId2"/>
                <a:stretch>
                  <a:fillRect l="-2400" r="-2400" b="-85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0" y="6318913"/>
            <a:ext cx="95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9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6212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4572000" y="1765608"/>
            <a:ext cx="457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 smtClean="0"/>
              <a:t>a = </a:t>
            </a:r>
            <a:endParaRPr lang="en-GB" dirty="0" smtClean="0"/>
          </a:p>
          <a:p>
            <a:pPr marL="0" indent="0">
              <a:buFont typeface="Arial"/>
              <a:buNone/>
            </a:pPr>
            <a:r>
              <a:rPr lang="en-US" dirty="0" smtClean="0"/>
              <a:t>d = </a:t>
            </a:r>
            <a:endParaRPr lang="en-GB" dirty="0" smtClean="0"/>
          </a:p>
          <a:p>
            <a:pPr marL="0" indent="0">
              <a:buFont typeface="Arial"/>
              <a:buNone/>
            </a:pPr>
            <a:r>
              <a:rPr lang="en-US" dirty="0" smtClean="0"/>
              <a:t>u</a:t>
            </a:r>
            <a:r>
              <a:rPr lang="en-US" baseline="-25000" dirty="0" smtClean="0"/>
              <a:t>n</a:t>
            </a:r>
            <a:r>
              <a:rPr lang="en-US" dirty="0" smtClean="0"/>
              <a:t> = </a:t>
            </a:r>
            <a:endParaRPr lang="en-GB" dirty="0" smtClean="0"/>
          </a:p>
          <a:p>
            <a:pPr marL="0" indent="0">
              <a:buFont typeface="Arial"/>
              <a:buNone/>
            </a:pPr>
            <a:r>
              <a:rPr lang="en-US" dirty="0" smtClean="0"/>
              <a:t>u</a:t>
            </a:r>
            <a:r>
              <a:rPr lang="en-US" baseline="-25000" dirty="0" smtClean="0"/>
              <a:t>10</a:t>
            </a:r>
            <a:r>
              <a:rPr lang="en-US" dirty="0" smtClean="0"/>
              <a:t> =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4572000" cy="1143000"/>
          </a:xfrm>
        </p:spPr>
        <p:txBody>
          <a:bodyPr/>
          <a:lstStyle/>
          <a:p>
            <a:r>
              <a:rPr lang="en-GB" dirty="0"/>
              <a:t>S</a:t>
            </a:r>
            <a:r>
              <a:rPr lang="en-GB" baseline="-25000" dirty="0">
                <a:sym typeface="Symbol" panose="05050102010706020507" pitchFamily="18" charset="2"/>
              </a:rPr>
              <a:t></a:t>
            </a:r>
            <a:r>
              <a:rPr lang="en-GB" dirty="0"/>
              <a:t> = 4			a =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9279"/>
            <a:ext cx="45720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r =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150125"/>
            <a:ext cx="0" cy="6168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4572000" y="274638"/>
                <a:ext cx="4572000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4572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GB" dirty="0" smtClean="0"/>
                  <a:t>S</a:t>
                </a:r>
                <a:r>
                  <a:rPr lang="en-GB" baseline="-25000" dirty="0">
                    <a:sym typeface="Symbol" panose="05050102010706020507" pitchFamily="18" charset="2"/>
                  </a:rPr>
                  <a:t></a:t>
                </a:r>
                <a:r>
                  <a:rPr lang="en-GB" dirty="0"/>
                  <a:t> = </a:t>
                </a:r>
                <a:r>
                  <a:rPr lang="en-GB" dirty="0" smtClean="0"/>
                  <a:t>10</a:t>
                </a:r>
                <a:r>
                  <a:rPr lang="en-GB" dirty="0"/>
                  <a:t>		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−10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74638"/>
                <a:ext cx="4572000" cy="1143000"/>
              </a:xfrm>
              <a:prstGeom prst="rect">
                <a:avLst/>
              </a:prstGeom>
              <a:blipFill rotWithShape="0">
                <a:blip r:embed="rId2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0" y="6318913"/>
            <a:ext cx="95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10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805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4572000" y="1765608"/>
            <a:ext cx="457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 smtClean="0"/>
              <a:t>a = </a:t>
            </a:r>
            <a:endParaRPr lang="en-GB" dirty="0" smtClean="0"/>
          </a:p>
          <a:p>
            <a:pPr marL="0" indent="0">
              <a:buFont typeface="Arial"/>
              <a:buNone/>
            </a:pPr>
            <a:r>
              <a:rPr lang="en-US" dirty="0" smtClean="0"/>
              <a:t>d = </a:t>
            </a:r>
            <a:endParaRPr lang="en-GB" dirty="0" smtClean="0"/>
          </a:p>
          <a:p>
            <a:pPr marL="0" indent="0">
              <a:buFont typeface="Arial"/>
              <a:buNone/>
            </a:pPr>
            <a:r>
              <a:rPr lang="en-US" dirty="0" smtClean="0"/>
              <a:t>u</a:t>
            </a:r>
            <a:r>
              <a:rPr lang="en-US" baseline="-25000" dirty="0" smtClean="0"/>
              <a:t>n</a:t>
            </a:r>
            <a:r>
              <a:rPr lang="en-US" dirty="0" smtClean="0"/>
              <a:t> = </a:t>
            </a:r>
            <a:endParaRPr lang="en-GB" dirty="0" smtClean="0"/>
          </a:p>
          <a:p>
            <a:pPr marL="0" indent="0">
              <a:buFont typeface="Arial"/>
              <a:buNone/>
            </a:pPr>
            <a:r>
              <a:rPr lang="en-US" dirty="0" smtClean="0"/>
              <a:t>u</a:t>
            </a:r>
            <a:r>
              <a:rPr lang="en-US" baseline="-25000" dirty="0" smtClean="0"/>
              <a:t>10</a:t>
            </a:r>
            <a:r>
              <a:rPr lang="en-US" dirty="0" smtClean="0"/>
              <a:t> =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4572000" cy="1143000"/>
          </a:xfrm>
        </p:spPr>
        <p:txBody>
          <a:bodyPr/>
          <a:lstStyle/>
          <a:p>
            <a:r>
              <a:rPr lang="en-GB" dirty="0"/>
              <a:t>S</a:t>
            </a:r>
            <a:r>
              <a:rPr lang="en-GB" baseline="-25000" dirty="0">
                <a:sym typeface="Symbol" panose="05050102010706020507" pitchFamily="18" charset="2"/>
              </a:rPr>
              <a:t></a:t>
            </a:r>
            <a:r>
              <a:rPr lang="en-GB" dirty="0"/>
              <a:t> = 4			a =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9279"/>
            <a:ext cx="45720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r =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150125"/>
            <a:ext cx="0" cy="6168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4572000" y="274638"/>
                <a:ext cx="4572000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4572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GB" dirty="0" smtClean="0"/>
                  <a:t>S</a:t>
                </a:r>
                <a:r>
                  <a:rPr lang="en-GB" baseline="-25000" dirty="0">
                    <a:sym typeface="Symbol" panose="05050102010706020507" pitchFamily="18" charset="2"/>
                  </a:rPr>
                  <a:t></a:t>
                </a:r>
                <a:r>
                  <a:rPr lang="en-GB" dirty="0"/>
                  <a:t> = </a:t>
                </a:r>
                <a:r>
                  <a:rPr lang="en-GB" dirty="0" smtClean="0"/>
                  <a:t>10</a:t>
                </a:r>
                <a:r>
                  <a:rPr lang="en-GB" dirty="0"/>
                  <a:t>		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−10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74638"/>
                <a:ext cx="4572000" cy="1143000"/>
              </a:xfrm>
              <a:prstGeom prst="rect">
                <a:avLst/>
              </a:prstGeom>
              <a:blipFill rotWithShape="0">
                <a:blip r:embed="rId2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0" y="6318913"/>
            <a:ext cx="95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10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8972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4572000" y="1765608"/>
            <a:ext cx="457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S</a:t>
            </a:r>
            <a:r>
              <a:rPr lang="en-GB" baseline="-25000" dirty="0">
                <a:sym typeface="Symbol" panose="05050102010706020507" pitchFamily="18" charset="2"/>
              </a:rPr>
              <a:t></a:t>
            </a:r>
            <a:r>
              <a:rPr lang="en-GB" dirty="0"/>
              <a:t> =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4572000" cy="1143000"/>
          </a:xfrm>
        </p:spPr>
        <p:txBody>
          <a:bodyPr/>
          <a:lstStyle/>
          <a:p>
            <a:r>
              <a:rPr lang="en-GB" dirty="0"/>
              <a:t>a = </a:t>
            </a:r>
            <a:r>
              <a:rPr lang="en-GB" dirty="0" smtClean="0"/>
              <a:t>64</a:t>
            </a:r>
            <a:r>
              <a:rPr lang="en-GB" dirty="0"/>
              <a:t>		r = ½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9279"/>
            <a:ext cx="45720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S</a:t>
            </a:r>
            <a:r>
              <a:rPr lang="en-GB" baseline="-25000" dirty="0">
                <a:sym typeface="Symbol" panose="05050102010706020507" pitchFamily="18" charset="2"/>
              </a:rPr>
              <a:t></a:t>
            </a:r>
            <a:r>
              <a:rPr lang="en-GB" dirty="0"/>
              <a:t> =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150125"/>
            <a:ext cx="0" cy="6168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4572000" y="274638"/>
            <a:ext cx="457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a = </a:t>
            </a:r>
            <a:r>
              <a:rPr lang="en-GB" dirty="0" smtClean="0"/>
              <a:t>64</a:t>
            </a:r>
            <a:r>
              <a:rPr lang="en-GB" dirty="0"/>
              <a:t>		r = </a:t>
            </a:r>
            <a:r>
              <a:rPr lang="en-GB" dirty="0" smtClean="0"/>
              <a:t>1/3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6318913"/>
            <a:ext cx="95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11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7661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4572000" y="1765608"/>
            <a:ext cx="457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S</a:t>
            </a:r>
            <a:r>
              <a:rPr lang="en-GB" baseline="-25000" dirty="0">
                <a:sym typeface="Symbol" panose="05050102010706020507" pitchFamily="18" charset="2"/>
              </a:rPr>
              <a:t></a:t>
            </a:r>
            <a:r>
              <a:rPr lang="en-GB" dirty="0"/>
              <a:t> =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4572000" cy="1143000"/>
          </a:xfrm>
        </p:spPr>
        <p:txBody>
          <a:bodyPr/>
          <a:lstStyle/>
          <a:p>
            <a:r>
              <a:rPr lang="en-GB" dirty="0"/>
              <a:t>a = </a:t>
            </a:r>
            <a:r>
              <a:rPr lang="en-GB" dirty="0" smtClean="0"/>
              <a:t>64</a:t>
            </a:r>
            <a:r>
              <a:rPr lang="en-GB" dirty="0"/>
              <a:t>		r = ½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9279"/>
            <a:ext cx="45720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S</a:t>
            </a:r>
            <a:r>
              <a:rPr lang="en-GB" baseline="-25000" dirty="0">
                <a:sym typeface="Symbol" panose="05050102010706020507" pitchFamily="18" charset="2"/>
              </a:rPr>
              <a:t></a:t>
            </a:r>
            <a:r>
              <a:rPr lang="en-GB" dirty="0"/>
              <a:t> =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150125"/>
            <a:ext cx="0" cy="6168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4572000" y="274638"/>
            <a:ext cx="457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a = </a:t>
            </a:r>
            <a:r>
              <a:rPr lang="en-GB" dirty="0" smtClean="0"/>
              <a:t>64</a:t>
            </a:r>
            <a:r>
              <a:rPr lang="en-GB" dirty="0"/>
              <a:t>		r = </a:t>
            </a:r>
            <a:r>
              <a:rPr lang="en-GB" dirty="0" smtClean="0"/>
              <a:t>1/3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6318913"/>
            <a:ext cx="95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11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2771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4572000" y="1765608"/>
            <a:ext cx="457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a =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274638"/>
                <a:ext cx="4572000" cy="1143000"/>
              </a:xfrm>
            </p:spPr>
            <p:txBody>
              <a:bodyPr/>
              <a:lstStyle/>
              <a:p>
                <a:r>
                  <a:rPr lang="en-GB" dirty="0"/>
                  <a:t>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/>
                  <a:t>		S</a:t>
                </a:r>
                <a:r>
                  <a:rPr lang="en-GB" baseline="-25000" dirty="0">
                    <a:sym typeface="Symbol" panose="05050102010706020507" pitchFamily="18" charset="2"/>
                  </a:rPr>
                  <a:t></a:t>
                </a:r>
                <a:r>
                  <a:rPr lang="en-GB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50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274638"/>
                <a:ext cx="4572000" cy="1143000"/>
              </a:xfrm>
              <a:blipFill rotWithShape="0">
                <a:blip r:embed="rId2"/>
                <a:stretch>
                  <a:fillRect b="-90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9279"/>
            <a:ext cx="45720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a =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150125"/>
            <a:ext cx="0" cy="6168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4572000" y="274638"/>
                <a:ext cx="4572000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4572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GB" dirty="0" smtClean="0"/>
                  <a:t>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/>
                  <a:t>		S</a:t>
                </a:r>
                <a:r>
                  <a:rPr lang="en-GB" baseline="-25000" dirty="0">
                    <a:sym typeface="Symbol" panose="05050102010706020507" pitchFamily="18" charset="2"/>
                  </a:rPr>
                  <a:t></a:t>
                </a:r>
                <a:r>
                  <a:rPr lang="en-GB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50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74638"/>
                <a:ext cx="4572000" cy="1143000"/>
              </a:xfrm>
              <a:prstGeom prst="rect">
                <a:avLst/>
              </a:prstGeom>
              <a:blipFill rotWithShape="0">
                <a:blip r:embed="rId3"/>
                <a:stretch>
                  <a:fillRect b="-90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0" y="6318913"/>
            <a:ext cx="95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12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1939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4572000" y="1765608"/>
            <a:ext cx="457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a =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274638"/>
                <a:ext cx="4572000" cy="1143000"/>
              </a:xfrm>
            </p:spPr>
            <p:txBody>
              <a:bodyPr/>
              <a:lstStyle/>
              <a:p>
                <a:r>
                  <a:rPr lang="en-GB" dirty="0"/>
                  <a:t>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/>
                  <a:t>		S</a:t>
                </a:r>
                <a:r>
                  <a:rPr lang="en-GB" baseline="-25000" dirty="0">
                    <a:sym typeface="Symbol" panose="05050102010706020507" pitchFamily="18" charset="2"/>
                  </a:rPr>
                  <a:t></a:t>
                </a:r>
                <a:r>
                  <a:rPr lang="en-GB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50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274638"/>
                <a:ext cx="4572000" cy="1143000"/>
              </a:xfrm>
              <a:blipFill rotWithShape="0">
                <a:blip r:embed="rId2"/>
                <a:stretch>
                  <a:fillRect b="-90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9279"/>
            <a:ext cx="45720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a =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150125"/>
            <a:ext cx="0" cy="6168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4572000" y="274638"/>
                <a:ext cx="4572000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4572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GB" dirty="0" smtClean="0"/>
                  <a:t>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/>
                  <a:t>		S</a:t>
                </a:r>
                <a:r>
                  <a:rPr lang="en-GB" baseline="-25000" dirty="0">
                    <a:sym typeface="Symbol" panose="05050102010706020507" pitchFamily="18" charset="2"/>
                  </a:rPr>
                  <a:t></a:t>
                </a:r>
                <a:r>
                  <a:rPr lang="en-GB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50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74638"/>
                <a:ext cx="4572000" cy="1143000"/>
              </a:xfrm>
              <a:prstGeom prst="rect">
                <a:avLst/>
              </a:prstGeom>
              <a:blipFill rotWithShape="0">
                <a:blip r:embed="rId3"/>
                <a:stretch>
                  <a:fillRect b="-90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0" y="6318913"/>
            <a:ext cx="95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12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308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4572000" y="1765608"/>
            <a:ext cx="457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a = </a:t>
            </a:r>
          </a:p>
          <a:p>
            <a:pPr marL="0" indent="0">
              <a:buNone/>
            </a:pPr>
            <a:r>
              <a:rPr lang="en-US" dirty="0"/>
              <a:t>r =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4572000" cy="1143000"/>
          </a:xfrm>
        </p:spPr>
        <p:txBody>
          <a:bodyPr/>
          <a:lstStyle/>
          <a:p>
            <a:r>
              <a:rPr lang="en-GB" dirty="0"/>
              <a:t>u</a:t>
            </a:r>
            <a:r>
              <a:rPr lang="en-GB" baseline="-25000" dirty="0"/>
              <a:t>3 </a:t>
            </a:r>
            <a:r>
              <a:rPr lang="en-GB" dirty="0"/>
              <a:t>= 6		u</a:t>
            </a:r>
            <a:r>
              <a:rPr lang="en-GB" baseline="-25000" dirty="0"/>
              <a:t>4 </a:t>
            </a:r>
            <a:r>
              <a:rPr lang="en-GB" dirty="0"/>
              <a:t>=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9279"/>
            <a:ext cx="4572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= </a:t>
            </a:r>
          </a:p>
          <a:p>
            <a:pPr marL="0" indent="0">
              <a:buNone/>
            </a:pPr>
            <a:r>
              <a:rPr lang="en-US" dirty="0"/>
              <a:t>r = 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150125"/>
            <a:ext cx="0" cy="6168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4572000" y="274638"/>
            <a:ext cx="457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u</a:t>
            </a:r>
            <a:r>
              <a:rPr lang="en-GB" baseline="-25000" dirty="0"/>
              <a:t>3 </a:t>
            </a:r>
            <a:r>
              <a:rPr lang="en-GB" dirty="0"/>
              <a:t>= 6		u</a:t>
            </a:r>
            <a:r>
              <a:rPr lang="en-GB" baseline="-25000" dirty="0"/>
              <a:t>4 </a:t>
            </a:r>
            <a:r>
              <a:rPr lang="en-GB" dirty="0"/>
              <a:t>= </a:t>
            </a:r>
            <a:r>
              <a:rPr lang="en-GB" dirty="0" smtClean="0"/>
              <a:t>9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4471" y="5726792"/>
            <a:ext cx="75926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479407" y="5727326"/>
            <a:ext cx="759268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598148" y="5726792"/>
            <a:ext cx="759268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69535" y="5726792"/>
            <a:ext cx="759268" cy="0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0" y="6318913"/>
            <a:ext cx="95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3190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4572000" y="1765608"/>
            <a:ext cx="457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a </a:t>
            </a:r>
            <a:r>
              <a:rPr lang="en-US" dirty="0" smtClean="0"/>
              <a:t>= </a:t>
            </a:r>
            <a:r>
              <a:rPr lang="en-US" dirty="0" smtClean="0"/>
              <a:t>8/3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 = </a:t>
            </a:r>
            <a:r>
              <a:rPr lang="en-US" dirty="0" smtClean="0"/>
              <a:t>1.5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4572000" cy="1143000"/>
          </a:xfrm>
        </p:spPr>
        <p:txBody>
          <a:bodyPr/>
          <a:lstStyle/>
          <a:p>
            <a:r>
              <a:rPr lang="en-GB" dirty="0"/>
              <a:t>u</a:t>
            </a:r>
            <a:r>
              <a:rPr lang="en-GB" baseline="-25000" dirty="0"/>
              <a:t>3 </a:t>
            </a:r>
            <a:r>
              <a:rPr lang="en-GB" dirty="0"/>
              <a:t>= 6		u</a:t>
            </a:r>
            <a:r>
              <a:rPr lang="en-GB" baseline="-25000" dirty="0"/>
              <a:t>4 </a:t>
            </a:r>
            <a:r>
              <a:rPr lang="en-GB" dirty="0"/>
              <a:t>=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9279"/>
            <a:ext cx="4572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dirty="0" smtClean="0"/>
              <a:t>= 1.5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 =  </a:t>
            </a:r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150125"/>
            <a:ext cx="0" cy="6168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4572000" y="274638"/>
            <a:ext cx="457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u</a:t>
            </a:r>
            <a:r>
              <a:rPr lang="en-GB" baseline="-25000" dirty="0" smtClean="0"/>
              <a:t>2 </a:t>
            </a:r>
            <a:r>
              <a:rPr lang="en-GB" dirty="0"/>
              <a:t>= 6		</a:t>
            </a:r>
            <a:r>
              <a:rPr lang="en-GB" dirty="0" smtClean="0"/>
              <a:t>u</a:t>
            </a:r>
            <a:r>
              <a:rPr lang="en-GB" baseline="-25000" dirty="0" smtClean="0"/>
              <a:t>3 </a:t>
            </a:r>
            <a:r>
              <a:rPr lang="en-GB" dirty="0"/>
              <a:t>= </a:t>
            </a:r>
            <a:r>
              <a:rPr lang="en-GB" dirty="0" smtClean="0"/>
              <a:t>9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4471" y="5726792"/>
            <a:ext cx="75926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479407" y="5727326"/>
            <a:ext cx="759268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598148" y="5726792"/>
            <a:ext cx="759268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69535" y="5726792"/>
            <a:ext cx="759268" cy="0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0" y="6318913"/>
            <a:ext cx="95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34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4572000" y="1765608"/>
            <a:ext cx="457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a = </a:t>
            </a:r>
          </a:p>
          <a:p>
            <a:pPr marL="0" indent="0">
              <a:buNone/>
            </a:pPr>
            <a:r>
              <a:rPr lang="en-US" dirty="0"/>
              <a:t>r =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4572000" cy="1143000"/>
          </a:xfrm>
        </p:spPr>
        <p:txBody>
          <a:bodyPr/>
          <a:lstStyle/>
          <a:p>
            <a:r>
              <a:rPr lang="en-GB" dirty="0"/>
              <a:t>u</a:t>
            </a:r>
            <a:r>
              <a:rPr lang="en-GB" baseline="-25000" dirty="0"/>
              <a:t>5 </a:t>
            </a:r>
            <a:r>
              <a:rPr lang="en-GB" dirty="0"/>
              <a:t>= 6		u</a:t>
            </a:r>
            <a:r>
              <a:rPr lang="en-GB" baseline="-25000" dirty="0"/>
              <a:t>6 </a:t>
            </a:r>
            <a:r>
              <a:rPr lang="en-GB" dirty="0"/>
              <a:t>= </a:t>
            </a:r>
            <a:r>
              <a:rPr lang="en-GB" dirty="0" smtClean="0"/>
              <a:t>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9279"/>
            <a:ext cx="4572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dirty="0" smtClean="0"/>
              <a:t>= 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 =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150125"/>
            <a:ext cx="0" cy="6168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4572000" y="274638"/>
            <a:ext cx="457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u</a:t>
            </a:r>
            <a:r>
              <a:rPr lang="en-GB" baseline="-25000" dirty="0"/>
              <a:t>5 </a:t>
            </a:r>
            <a:r>
              <a:rPr lang="en-GB" dirty="0"/>
              <a:t>= 6		u</a:t>
            </a:r>
            <a:r>
              <a:rPr lang="en-GB" baseline="-25000" dirty="0"/>
              <a:t>6 </a:t>
            </a:r>
            <a:r>
              <a:rPr lang="en-GB" dirty="0"/>
              <a:t>= </a:t>
            </a:r>
            <a:r>
              <a:rPr lang="en-GB" dirty="0" smtClean="0"/>
              <a:t>8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6318913"/>
            <a:ext cx="95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2</a:t>
            </a:r>
            <a:endParaRPr lang="en-GB" sz="24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55344" y="5317358"/>
            <a:ext cx="54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605950" y="5317892"/>
            <a:ext cx="54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329956" y="5317358"/>
            <a:ext cx="54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96830" y="5317358"/>
            <a:ext cx="540000" cy="0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990941" y="5317358"/>
            <a:ext cx="540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651440" y="5317358"/>
            <a:ext cx="540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91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4572000" y="1765608"/>
            <a:ext cx="457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a = </a:t>
            </a:r>
            <a:r>
              <a:rPr lang="en-US" dirty="0" smtClean="0"/>
              <a:t>243/128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 =  </a:t>
            </a:r>
            <a:r>
              <a:rPr lang="en-US" dirty="0" smtClean="0"/>
              <a:t>4/3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4572000" cy="1143000"/>
          </a:xfrm>
        </p:spPr>
        <p:txBody>
          <a:bodyPr/>
          <a:lstStyle/>
          <a:p>
            <a:r>
              <a:rPr lang="en-GB" dirty="0"/>
              <a:t>u</a:t>
            </a:r>
            <a:r>
              <a:rPr lang="en-GB" baseline="-25000" dirty="0"/>
              <a:t>5 </a:t>
            </a:r>
            <a:r>
              <a:rPr lang="en-GB" dirty="0"/>
              <a:t>= 6		u</a:t>
            </a:r>
            <a:r>
              <a:rPr lang="en-GB" baseline="-25000" dirty="0"/>
              <a:t>6 </a:t>
            </a:r>
            <a:r>
              <a:rPr lang="en-GB" dirty="0"/>
              <a:t>= </a:t>
            </a:r>
            <a:r>
              <a:rPr lang="en-GB" dirty="0" smtClean="0"/>
              <a:t>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9279"/>
            <a:ext cx="4572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dirty="0" smtClean="0"/>
              <a:t>= 6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 = </a:t>
            </a:r>
            <a:r>
              <a:rPr lang="en-US" dirty="0" smtClean="0"/>
              <a:t>-1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150125"/>
            <a:ext cx="0" cy="6168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4572000" y="274638"/>
            <a:ext cx="457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u</a:t>
            </a:r>
            <a:r>
              <a:rPr lang="en-GB" baseline="-25000" dirty="0"/>
              <a:t>5 </a:t>
            </a:r>
            <a:r>
              <a:rPr lang="en-GB" dirty="0"/>
              <a:t>= 6		u</a:t>
            </a:r>
            <a:r>
              <a:rPr lang="en-GB" baseline="-25000" dirty="0"/>
              <a:t>6 </a:t>
            </a:r>
            <a:r>
              <a:rPr lang="en-GB" dirty="0"/>
              <a:t>= </a:t>
            </a:r>
            <a:r>
              <a:rPr lang="en-GB" dirty="0" smtClean="0"/>
              <a:t>8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6318913"/>
            <a:ext cx="95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2</a:t>
            </a:r>
            <a:endParaRPr lang="en-GB" sz="24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55344" y="5317358"/>
            <a:ext cx="54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605950" y="5317892"/>
            <a:ext cx="54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329956" y="5317358"/>
            <a:ext cx="54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96830" y="5317358"/>
            <a:ext cx="540000" cy="0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990941" y="5317358"/>
            <a:ext cx="540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651440" y="5317358"/>
            <a:ext cx="540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638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4572000" y="1765608"/>
            <a:ext cx="457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n = </a:t>
            </a:r>
          </a:p>
          <a:p>
            <a:pPr marL="0" indent="0">
              <a:buFont typeface="Arial"/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45720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a = </a:t>
            </a:r>
            <a:r>
              <a:rPr lang="en-GB" dirty="0" smtClean="0"/>
              <a:t>3		r </a:t>
            </a:r>
            <a:r>
              <a:rPr lang="en-GB" dirty="0"/>
              <a:t>= </a:t>
            </a:r>
            <a:r>
              <a:rPr lang="en-GB" dirty="0" smtClean="0"/>
              <a:t>2</a:t>
            </a:r>
            <a:br>
              <a:rPr lang="en-GB" dirty="0" smtClean="0"/>
            </a:br>
            <a:r>
              <a:rPr lang="en-GB" dirty="0" smtClean="0"/>
              <a:t>u</a:t>
            </a:r>
            <a:r>
              <a:rPr lang="en-GB" baseline="-25000" dirty="0" smtClean="0"/>
              <a:t>n </a:t>
            </a:r>
            <a:r>
              <a:rPr lang="en-GB" dirty="0"/>
              <a:t>= 96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9279"/>
            <a:ext cx="4572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 =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150125"/>
            <a:ext cx="0" cy="6168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4572000" y="274638"/>
            <a:ext cx="457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a = </a:t>
            </a:r>
            <a:r>
              <a:rPr lang="en-GB" dirty="0" smtClean="0"/>
              <a:t>0.25</a:t>
            </a:r>
            <a:r>
              <a:rPr lang="en-GB" dirty="0"/>
              <a:t>		r = 2</a:t>
            </a:r>
            <a:br>
              <a:rPr lang="en-GB" dirty="0"/>
            </a:br>
            <a:r>
              <a:rPr lang="en-GB" dirty="0"/>
              <a:t>u</a:t>
            </a:r>
            <a:r>
              <a:rPr lang="en-GB" baseline="-25000" dirty="0"/>
              <a:t>n </a:t>
            </a:r>
            <a:r>
              <a:rPr lang="en-GB" dirty="0"/>
              <a:t>= </a:t>
            </a:r>
            <a:r>
              <a:rPr lang="en-GB" dirty="0" smtClean="0"/>
              <a:t>64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6318913"/>
            <a:ext cx="95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3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9132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4572000" y="1765608"/>
            <a:ext cx="457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n </a:t>
            </a:r>
            <a:r>
              <a:rPr lang="en-US" dirty="0" smtClean="0"/>
              <a:t>= 9 </a:t>
            </a:r>
            <a:endParaRPr lang="en-US" dirty="0"/>
          </a:p>
          <a:p>
            <a:pPr marL="0" indent="0">
              <a:buFont typeface="Arial"/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45720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a = </a:t>
            </a:r>
            <a:r>
              <a:rPr lang="en-GB" dirty="0" smtClean="0"/>
              <a:t>3		r </a:t>
            </a:r>
            <a:r>
              <a:rPr lang="en-GB" dirty="0"/>
              <a:t>= </a:t>
            </a:r>
            <a:r>
              <a:rPr lang="en-GB" dirty="0" smtClean="0"/>
              <a:t>2</a:t>
            </a:r>
            <a:br>
              <a:rPr lang="en-GB" dirty="0" smtClean="0"/>
            </a:br>
            <a:r>
              <a:rPr lang="en-GB" dirty="0" smtClean="0"/>
              <a:t>u</a:t>
            </a:r>
            <a:r>
              <a:rPr lang="en-GB" baseline="-25000" dirty="0" smtClean="0"/>
              <a:t>n </a:t>
            </a:r>
            <a:r>
              <a:rPr lang="en-GB" dirty="0"/>
              <a:t>= 96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9279"/>
            <a:ext cx="4572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 </a:t>
            </a:r>
            <a:r>
              <a:rPr lang="en-US" dirty="0" smtClean="0"/>
              <a:t>= 6 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150125"/>
            <a:ext cx="0" cy="6168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4572000" y="274638"/>
            <a:ext cx="457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a = </a:t>
            </a:r>
            <a:r>
              <a:rPr lang="en-GB" dirty="0" smtClean="0"/>
              <a:t>0.25</a:t>
            </a:r>
            <a:r>
              <a:rPr lang="en-GB" dirty="0"/>
              <a:t>		r = 2</a:t>
            </a:r>
            <a:br>
              <a:rPr lang="en-GB" dirty="0"/>
            </a:br>
            <a:r>
              <a:rPr lang="en-GB" dirty="0"/>
              <a:t>u</a:t>
            </a:r>
            <a:r>
              <a:rPr lang="en-GB" baseline="-25000" dirty="0"/>
              <a:t>n </a:t>
            </a:r>
            <a:r>
              <a:rPr lang="en-GB" dirty="0"/>
              <a:t>= </a:t>
            </a:r>
            <a:r>
              <a:rPr lang="en-GB" dirty="0" smtClean="0"/>
              <a:t>64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6318913"/>
            <a:ext cx="95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3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4632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4572000" y="1765608"/>
            <a:ext cx="457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r =</a:t>
            </a:r>
          </a:p>
          <a:p>
            <a:pPr marL="0" indent="0">
              <a:buNone/>
            </a:pPr>
            <a:r>
              <a:rPr lang="en-GB" dirty="0"/>
              <a:t>S</a:t>
            </a:r>
            <a:r>
              <a:rPr lang="en-GB" baseline="-25000" dirty="0"/>
              <a:t>4</a:t>
            </a:r>
            <a:r>
              <a:rPr lang="en-GB" dirty="0"/>
              <a:t> =</a:t>
            </a:r>
            <a:r>
              <a:rPr lang="en-US" dirty="0"/>
              <a:t>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4572000" cy="1143000"/>
          </a:xfrm>
        </p:spPr>
        <p:txBody>
          <a:bodyPr/>
          <a:lstStyle/>
          <a:p>
            <a:r>
              <a:rPr lang="en-GB" dirty="0"/>
              <a:t>u</a:t>
            </a:r>
            <a:r>
              <a:rPr lang="en-GB" baseline="-25000" dirty="0"/>
              <a:t>1</a:t>
            </a:r>
            <a:r>
              <a:rPr lang="en-GB" dirty="0"/>
              <a:t> = 2		u</a:t>
            </a:r>
            <a:r>
              <a:rPr lang="en-GB" baseline="-25000" dirty="0"/>
              <a:t>3</a:t>
            </a:r>
            <a:r>
              <a:rPr lang="en-GB" dirty="0"/>
              <a:t> = 4.5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9279"/>
            <a:ext cx="45720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r =</a:t>
            </a:r>
          </a:p>
          <a:p>
            <a:pPr marL="0" indent="0">
              <a:buNone/>
            </a:pPr>
            <a:r>
              <a:rPr lang="en-GB" dirty="0"/>
              <a:t>S</a:t>
            </a:r>
            <a:r>
              <a:rPr lang="en-GB" baseline="-25000" dirty="0"/>
              <a:t>4</a:t>
            </a:r>
            <a:r>
              <a:rPr lang="en-GB" dirty="0"/>
              <a:t> =</a:t>
            </a: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150125"/>
            <a:ext cx="0" cy="6168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4572000" y="274638"/>
            <a:ext cx="457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u</a:t>
            </a:r>
            <a:r>
              <a:rPr lang="en-GB" baseline="-25000" dirty="0"/>
              <a:t>1</a:t>
            </a:r>
            <a:r>
              <a:rPr lang="en-GB" dirty="0"/>
              <a:t> = 2		u</a:t>
            </a:r>
            <a:r>
              <a:rPr lang="en-GB" baseline="-25000" dirty="0"/>
              <a:t>3</a:t>
            </a:r>
            <a:r>
              <a:rPr lang="en-GB" dirty="0"/>
              <a:t> = </a:t>
            </a:r>
            <a:r>
              <a:rPr lang="en-GB" dirty="0" smtClean="0"/>
              <a:t>4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6318913"/>
            <a:ext cx="955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5</a:t>
            </a:r>
            <a:endParaRPr lang="en-GB" sz="24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934874" y="5198555"/>
            <a:ext cx="75926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039810" y="5199089"/>
            <a:ext cx="759268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29938" y="5198555"/>
            <a:ext cx="759268" cy="0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783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414</Words>
  <Application>Microsoft Office PowerPoint</Application>
  <PresentationFormat>On-screen Show (4:3)</PresentationFormat>
  <Paragraphs>179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Cambria Math</vt:lpstr>
      <vt:lpstr>Symbol</vt:lpstr>
      <vt:lpstr>Office Theme</vt:lpstr>
      <vt:lpstr>Geometric Progression Intro Questions (Sequence and Series)</vt:lpstr>
      <vt:lpstr>Geometric Progression Intro Questions (Sequence and Series)</vt:lpstr>
      <vt:lpstr>u3 = 6  u4 = 12</vt:lpstr>
      <vt:lpstr>u3 = 6  u4 = 12</vt:lpstr>
      <vt:lpstr>u5 = 6  u6 = -6</vt:lpstr>
      <vt:lpstr>u5 = 6  u6 = -6</vt:lpstr>
      <vt:lpstr>a = 3  r = 2 un = 96</vt:lpstr>
      <vt:lpstr>a = 3  r = 2 un = 96</vt:lpstr>
      <vt:lpstr>u1 = 2  u3 = 4.5</vt:lpstr>
      <vt:lpstr>u1 = 2  u3 = 4.5</vt:lpstr>
      <vt:lpstr>a = 16   r = ½</vt:lpstr>
      <vt:lpstr>a = 16   r = ½</vt:lpstr>
      <vt:lpstr>u3 = 5  u5 = 5</vt:lpstr>
      <vt:lpstr>u3 = 5  u5 = 5</vt:lpstr>
      <vt:lpstr>u3 = 2  u5 = 2  r = -1</vt:lpstr>
      <vt:lpstr>u3 = 2  u5 = 2  r = -1</vt:lpstr>
      <vt:lpstr>u2 = 27  u4 = 3  S5 = 61</vt:lpstr>
      <vt:lpstr>u2 = 27  u4 = 3  S5 = 61</vt:lpstr>
      <vt:lpstr>S = 6   a = 4</vt:lpstr>
      <vt:lpstr>S = 6   a = 4</vt:lpstr>
      <vt:lpstr>S = 4   a = 6</vt:lpstr>
      <vt:lpstr>S = 4   a = 6</vt:lpstr>
      <vt:lpstr>a = 64  r = ½ </vt:lpstr>
      <vt:lpstr>a = 64  r = ½ </vt:lpstr>
      <vt:lpstr>r = 2/5  S = 50/3</vt:lpstr>
      <vt:lpstr>r = 2/5  S = 50/3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Arithmetic Progression Intro Questions</dc:title>
  <dc:creator>Mr &amp; Mrs Colman</dc:creator>
  <cp:lastModifiedBy>Graham Colman</cp:lastModifiedBy>
  <cp:revision>17</cp:revision>
  <dcterms:created xsi:type="dcterms:W3CDTF">2013-11-14T09:07:09Z</dcterms:created>
  <dcterms:modified xsi:type="dcterms:W3CDTF">2017-03-07T15:32:16Z</dcterms:modified>
</cp:coreProperties>
</file>