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1" r:id="rId4"/>
    <p:sldId id="256" r:id="rId5"/>
    <p:sldId id="257" r:id="rId6"/>
  </p:sldIdLst>
  <p:sldSz cx="9906000" cy="6858000" type="A4"/>
  <p:notesSz cx="6724650" cy="97742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9" d="100"/>
          <a:sy n="99" d="100"/>
        </p:scale>
        <p:origin x="69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88A0-68B3-49EF-A320-9BC1BD39E4B9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B6F5-933B-4B3B-BA90-19A1210039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00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88A0-68B3-49EF-A320-9BC1BD39E4B9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B6F5-933B-4B3B-BA90-19A1210039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291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88A0-68B3-49EF-A320-9BC1BD39E4B9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B6F5-933B-4B3B-BA90-19A1210039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66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88A0-68B3-49EF-A320-9BC1BD39E4B9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B6F5-933B-4B3B-BA90-19A1210039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58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88A0-68B3-49EF-A320-9BC1BD39E4B9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B6F5-933B-4B3B-BA90-19A1210039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08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88A0-68B3-49EF-A320-9BC1BD39E4B9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B6F5-933B-4B3B-BA90-19A1210039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77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88A0-68B3-49EF-A320-9BC1BD39E4B9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B6F5-933B-4B3B-BA90-19A1210039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20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88A0-68B3-49EF-A320-9BC1BD39E4B9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B6F5-933B-4B3B-BA90-19A1210039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84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88A0-68B3-49EF-A320-9BC1BD39E4B9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B6F5-933B-4B3B-BA90-19A1210039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79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88A0-68B3-49EF-A320-9BC1BD39E4B9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B6F5-933B-4B3B-BA90-19A1210039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23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88A0-68B3-49EF-A320-9BC1BD39E4B9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B6F5-933B-4B3B-BA90-19A1210039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571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088A0-68B3-49EF-A320-9BC1BD39E4B9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CB6F5-933B-4B3B-BA90-19A1210039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51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C1EABD2-FF78-C760-CA0F-A65A85B0E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" t="707" r="465" b="813"/>
          <a:stretch/>
        </p:blipFill>
        <p:spPr bwMode="auto">
          <a:xfrm>
            <a:off x="0" y="0"/>
            <a:ext cx="6849904" cy="685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ull Moon in the darkness of the night sky. It is patterned with a mix of light-tone regions and darker, irregular blotches, and scattered with varied circles surrounded by out-thrown rays of bright ejecta: impact craters.">
            <a:extLst>
              <a:ext uri="{FF2B5EF4-FFF2-40B4-BE49-F238E27FC236}">
                <a16:creationId xmlns:a16="http://schemas.microsoft.com/office/drawing/2014/main" id="{EC89566C-4AC1-BD96-FA51-6B19EDE14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2898" r="3273" b="633"/>
          <a:stretch/>
        </p:blipFill>
        <p:spPr bwMode="auto">
          <a:xfrm>
            <a:off x="7594169" y="2518475"/>
            <a:ext cx="1828800" cy="18288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725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D4E5396-CDE3-C1D6-03B2-920C65AD864F}"/>
              </a:ext>
            </a:extLst>
          </p:cNvPr>
          <p:cNvSpPr txBox="1"/>
          <p:nvPr/>
        </p:nvSpPr>
        <p:spPr>
          <a:xfrm>
            <a:off x="6597590" y="-51536"/>
            <a:ext cx="3301200" cy="175432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dirty="0"/>
              <a:t>When ready, the </a:t>
            </a:r>
            <a:r>
              <a:rPr lang="en-GB" i="1" dirty="0"/>
              <a:t>lunar module </a:t>
            </a:r>
            <a:r>
              <a:rPr lang="en-GB" dirty="0"/>
              <a:t>will undock and separate from the </a:t>
            </a:r>
            <a:r>
              <a:rPr lang="en-GB" i="1" dirty="0"/>
              <a:t>command and service module</a:t>
            </a:r>
            <a:r>
              <a:rPr lang="en-GB" dirty="0"/>
              <a:t>.  </a:t>
            </a:r>
          </a:p>
          <a:p>
            <a:pPr algn="ctr"/>
            <a:r>
              <a:rPr lang="en-GB" dirty="0"/>
              <a:t>At this point, the single spacecraft becomes two, with different callsigns to identify them.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E3A38C-9982-154B-0CEE-BE830C9DBD8D}"/>
              </a:ext>
            </a:extLst>
          </p:cNvPr>
          <p:cNvSpPr txBox="1"/>
          <p:nvPr/>
        </p:nvSpPr>
        <p:spPr>
          <a:xfrm>
            <a:off x="3303600" y="181945"/>
            <a:ext cx="3301200" cy="138499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1400" dirty="0"/>
              <a:t>At T-0 the five big first stage </a:t>
            </a:r>
            <a:r>
              <a:rPr lang="en-GB" sz="1400" i="1" dirty="0"/>
              <a:t>Saturn V </a:t>
            </a:r>
            <a:r>
              <a:rPr lang="en-GB" sz="1400" dirty="0"/>
              <a:t>rocket engines light and the </a:t>
            </a:r>
            <a:r>
              <a:rPr lang="en-GB" sz="1400" i="1" dirty="0"/>
              <a:t>spacecraft-stack </a:t>
            </a:r>
            <a:r>
              <a:rPr lang="en-GB" sz="1400" dirty="0"/>
              <a:t>slowly lifts off.  Once above the launch tower, control of the spacecraft switches from </a:t>
            </a:r>
            <a:r>
              <a:rPr lang="en-GB" sz="1400" i="1" dirty="0"/>
              <a:t>Kennedy Space Centre, Florida </a:t>
            </a:r>
            <a:r>
              <a:rPr lang="en-GB" sz="1400" dirty="0"/>
              <a:t>to </a:t>
            </a:r>
            <a:r>
              <a:rPr lang="en-GB" sz="1400" i="1" dirty="0"/>
              <a:t>Mission Control in Houston.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2CF3AD-50D8-A528-9F08-B323A5B0726A}"/>
              </a:ext>
            </a:extLst>
          </p:cNvPr>
          <p:cNvSpPr txBox="1"/>
          <p:nvPr/>
        </p:nvSpPr>
        <p:spPr>
          <a:xfrm>
            <a:off x="0" y="280157"/>
            <a:ext cx="3301200" cy="120032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dirty="0"/>
              <a:t>One of the most dangerous parts of the mission is when the spacecraft returns to Earth and re-enters the atmosphere.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FBA6147-2FCB-A77D-4759-923EA561F5E5}"/>
                  </a:ext>
                </a:extLst>
              </p:cNvPr>
              <p:cNvSpPr txBox="1"/>
              <p:nvPr/>
            </p:nvSpPr>
            <p:spPr>
              <a:xfrm>
                <a:off x="6604800" y="1824293"/>
                <a:ext cx="3301200" cy="1477328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 algn="ctr"/>
                <a:r>
                  <a:rPr lang="en-GB" dirty="0"/>
                  <a:t>On the way to the Moon, the crew </a:t>
                </a:r>
                <a:r>
                  <a:rPr lang="en-GB" i="1" dirty="0"/>
                  <a:t>command and service module </a:t>
                </a:r>
                <a:r>
                  <a:rPr lang="en-GB" dirty="0"/>
                  <a:t>separates, rotates 180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dirty="0"/>
                  <a:t>, and pulls the </a:t>
                </a:r>
                <a:r>
                  <a:rPr lang="en-GB" i="1" dirty="0"/>
                  <a:t>lunar module </a:t>
                </a:r>
                <a:r>
                  <a:rPr lang="en-GB" dirty="0"/>
                  <a:t>away from the now used up third stage rocket.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FBA6147-2FCB-A77D-4759-923EA561F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800" y="1824293"/>
                <a:ext cx="3301200" cy="1477328"/>
              </a:xfrm>
              <a:prstGeom prst="rect">
                <a:avLst/>
              </a:prstGeom>
              <a:blipFill>
                <a:blip r:embed="rId2"/>
                <a:stretch>
                  <a:fillRect l="-2768" t="-2058" r="-4428" b="-53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5B065195-EE56-1D0D-014E-5C1428301005}"/>
              </a:ext>
            </a:extLst>
          </p:cNvPr>
          <p:cNvSpPr txBox="1"/>
          <p:nvPr/>
        </p:nvSpPr>
        <p:spPr>
          <a:xfrm>
            <a:off x="3303600" y="1828988"/>
            <a:ext cx="3301200" cy="147732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dirty="0"/>
              <a:t>When ready, the third rocket stage re-ignites to accelerate the spacecraft beyond Earth orbit and begin its four-day journey to the Moon.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D5912B-CA68-2614-823A-1D8DC2E00410}"/>
              </a:ext>
            </a:extLst>
          </p:cNvPr>
          <p:cNvSpPr txBox="1"/>
          <p:nvPr/>
        </p:nvSpPr>
        <p:spPr>
          <a:xfrm>
            <a:off x="0" y="1825779"/>
            <a:ext cx="3301200" cy="147732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dirty="0"/>
              <a:t>The launch vehicle is made up of three separate rocket-stages.  Staging occurs twice during launch as one rocket-stage stops and another fires up.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C8A4BC-2CBE-5890-55F0-EB24A36B7DED}"/>
              </a:ext>
            </a:extLst>
          </p:cNvPr>
          <p:cNvSpPr txBox="1"/>
          <p:nvPr/>
        </p:nvSpPr>
        <p:spPr>
          <a:xfrm>
            <a:off x="6597590" y="3684766"/>
            <a:ext cx="3301200" cy="120032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dirty="0"/>
              <a:t>After separating from the main spacecraft, the </a:t>
            </a:r>
            <a:r>
              <a:rPr lang="en-GB" i="1" dirty="0"/>
              <a:t>lunar module </a:t>
            </a:r>
            <a:r>
              <a:rPr lang="en-GB" dirty="0"/>
              <a:t>fires its </a:t>
            </a:r>
            <a:r>
              <a:rPr lang="en-GB" i="1" dirty="0"/>
              <a:t>descent engine </a:t>
            </a:r>
            <a:r>
              <a:rPr lang="en-GB" dirty="0"/>
              <a:t>to control its descent to the lunar surface.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F5EF7C-93B8-C283-8B03-F467C1FB1EBD}"/>
              </a:ext>
            </a:extLst>
          </p:cNvPr>
          <p:cNvSpPr txBox="1"/>
          <p:nvPr/>
        </p:nvSpPr>
        <p:spPr>
          <a:xfrm>
            <a:off x="3303600" y="3679419"/>
            <a:ext cx="3301200" cy="120032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dirty="0"/>
              <a:t>Upon reaching the Moon, the </a:t>
            </a:r>
            <a:r>
              <a:rPr lang="en-GB" i="1" dirty="0"/>
              <a:t>service module engine </a:t>
            </a:r>
            <a:r>
              <a:rPr lang="en-GB" dirty="0"/>
              <a:t>fires to slow the spacecraft into lunar orbit.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1D6CE0-FA56-268B-DEE8-E3189AAD630D}"/>
              </a:ext>
            </a:extLst>
          </p:cNvPr>
          <p:cNvSpPr txBox="1"/>
          <p:nvPr/>
        </p:nvSpPr>
        <p:spPr>
          <a:xfrm>
            <a:off x="0" y="3403569"/>
            <a:ext cx="3301200" cy="175432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dirty="0"/>
              <a:t>Following </a:t>
            </a:r>
            <a:r>
              <a:rPr lang="en-GB" i="1" dirty="0"/>
              <a:t>lunar module </a:t>
            </a:r>
            <a:r>
              <a:rPr lang="en-GB" dirty="0"/>
              <a:t>extraction, the spacecraft is placed into a slow continuous roll for the journey to the Moon so that all sides of the spacecraft are heated by the Sun equally.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B0EF64-9005-CC07-23A0-201C06F36348}"/>
              </a:ext>
            </a:extLst>
          </p:cNvPr>
          <p:cNvSpPr txBox="1"/>
          <p:nvPr/>
        </p:nvSpPr>
        <p:spPr>
          <a:xfrm>
            <a:off x="6604800" y="5248975"/>
            <a:ext cx="3301200" cy="147732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dirty="0"/>
              <a:t>The </a:t>
            </a:r>
            <a:r>
              <a:rPr lang="en-GB" i="1" dirty="0"/>
              <a:t>service propulsion system engine </a:t>
            </a:r>
            <a:r>
              <a:rPr lang="en-GB" dirty="0"/>
              <a:t>relights one last time to accelerate the spacecraft out of lunar orbit and onto the journey home.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83FC43-C10F-1E3D-5A7A-5E9390E41641}"/>
              </a:ext>
            </a:extLst>
          </p:cNvPr>
          <p:cNvSpPr txBox="1"/>
          <p:nvPr/>
        </p:nvSpPr>
        <p:spPr>
          <a:xfrm>
            <a:off x="3296390" y="5202809"/>
            <a:ext cx="3301200" cy="156966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1600" dirty="0"/>
              <a:t>On leaving the Moon, the lower part of the </a:t>
            </a:r>
            <a:r>
              <a:rPr lang="en-GB" sz="1600" i="1" dirty="0"/>
              <a:t>lunar module </a:t>
            </a:r>
            <a:r>
              <a:rPr lang="en-GB" sz="1600" dirty="0"/>
              <a:t>becomes a launch pad for the upper part. The </a:t>
            </a:r>
            <a:r>
              <a:rPr lang="en-GB" sz="1600" i="1" dirty="0"/>
              <a:t>descent engine </a:t>
            </a:r>
            <a:r>
              <a:rPr lang="en-GB" sz="1600" dirty="0"/>
              <a:t>re-ignites to launch and reunite the moonwalkers with their crewmate back in lunar orbit.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D3A1A6-B693-E7CD-5CDC-6140EC9602F4}"/>
              </a:ext>
            </a:extLst>
          </p:cNvPr>
          <p:cNvSpPr txBox="1"/>
          <p:nvPr/>
        </p:nvSpPr>
        <p:spPr>
          <a:xfrm>
            <a:off x="2400" y="5270180"/>
            <a:ext cx="3301200" cy="147732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dirty="0"/>
              <a:t>As they reach the surface of the Moon, the astronauts fly the spacecraft manually before turning the </a:t>
            </a:r>
            <a:r>
              <a:rPr lang="en-GB" i="1" dirty="0"/>
              <a:t>descent engine </a:t>
            </a:r>
            <a:r>
              <a:rPr lang="en-GB" dirty="0"/>
              <a:t>off and dropping onto the lunar surface.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E2ED8E-7A06-BF09-B761-580BE54A5D83}"/>
              </a:ext>
            </a:extLst>
          </p:cNvPr>
          <p:cNvSpPr/>
          <p:nvPr/>
        </p:nvSpPr>
        <p:spPr>
          <a:xfrm>
            <a:off x="36486" y="3154"/>
            <a:ext cx="3228229" cy="1677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062AE-67A3-0DD4-9F34-FB552DC6E102}"/>
              </a:ext>
            </a:extLst>
          </p:cNvPr>
          <p:cNvSpPr/>
          <p:nvPr/>
        </p:nvSpPr>
        <p:spPr>
          <a:xfrm>
            <a:off x="3337685" y="0"/>
            <a:ext cx="3228229" cy="1677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5C75E1-C22E-3EC1-71C0-4EE0D99A0F40}"/>
              </a:ext>
            </a:extLst>
          </p:cNvPr>
          <p:cNvSpPr/>
          <p:nvPr/>
        </p:nvSpPr>
        <p:spPr>
          <a:xfrm>
            <a:off x="6640622" y="15937"/>
            <a:ext cx="3228229" cy="1677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EE7D47-304C-08C5-4159-27DACD00EDF5}"/>
              </a:ext>
            </a:extLst>
          </p:cNvPr>
          <p:cNvSpPr/>
          <p:nvPr/>
        </p:nvSpPr>
        <p:spPr>
          <a:xfrm>
            <a:off x="37686" y="1727783"/>
            <a:ext cx="3228229" cy="1677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931FB-B59F-6599-743C-36AFAD62CAA8}"/>
              </a:ext>
            </a:extLst>
          </p:cNvPr>
          <p:cNvSpPr/>
          <p:nvPr/>
        </p:nvSpPr>
        <p:spPr>
          <a:xfrm>
            <a:off x="3338885" y="1724629"/>
            <a:ext cx="3228229" cy="1677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1FACED-78B0-FF50-02AF-8EC3F3C62790}"/>
              </a:ext>
            </a:extLst>
          </p:cNvPr>
          <p:cNvSpPr/>
          <p:nvPr/>
        </p:nvSpPr>
        <p:spPr>
          <a:xfrm>
            <a:off x="6640621" y="1724629"/>
            <a:ext cx="3228229" cy="1677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BB0217-3010-AE75-77BC-43BB8877878C}"/>
              </a:ext>
            </a:extLst>
          </p:cNvPr>
          <p:cNvSpPr/>
          <p:nvPr/>
        </p:nvSpPr>
        <p:spPr>
          <a:xfrm>
            <a:off x="32612" y="5173063"/>
            <a:ext cx="3228229" cy="1677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07D6B6-D5EF-20EE-32B4-E7C229457900}"/>
              </a:ext>
            </a:extLst>
          </p:cNvPr>
          <p:cNvSpPr/>
          <p:nvPr/>
        </p:nvSpPr>
        <p:spPr>
          <a:xfrm>
            <a:off x="3333811" y="5169909"/>
            <a:ext cx="3228229" cy="1677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08C984-9289-AD80-1BC5-A414F14FD0F6}"/>
              </a:ext>
            </a:extLst>
          </p:cNvPr>
          <p:cNvSpPr/>
          <p:nvPr/>
        </p:nvSpPr>
        <p:spPr>
          <a:xfrm>
            <a:off x="6645035" y="5169908"/>
            <a:ext cx="3228229" cy="1677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1DCAA8-419C-7044-A9D3-0D58521981DF}"/>
              </a:ext>
            </a:extLst>
          </p:cNvPr>
          <p:cNvSpPr/>
          <p:nvPr/>
        </p:nvSpPr>
        <p:spPr>
          <a:xfrm>
            <a:off x="32612" y="3449341"/>
            <a:ext cx="3228229" cy="1677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0B1C94D-D81A-CB64-F2B3-3F7E47043639}"/>
              </a:ext>
            </a:extLst>
          </p:cNvPr>
          <p:cNvSpPr/>
          <p:nvPr/>
        </p:nvSpPr>
        <p:spPr>
          <a:xfrm>
            <a:off x="3333811" y="3446187"/>
            <a:ext cx="3228229" cy="1677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41CE8C-EE56-DD62-7BBD-B409188093CD}"/>
              </a:ext>
            </a:extLst>
          </p:cNvPr>
          <p:cNvSpPr/>
          <p:nvPr/>
        </p:nvSpPr>
        <p:spPr>
          <a:xfrm>
            <a:off x="6645035" y="3457522"/>
            <a:ext cx="3228229" cy="1677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381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pollo 11 Flight Journal - Day 1, part 1: Launch">
            <a:extLst>
              <a:ext uri="{FF2B5EF4-FFF2-40B4-BE49-F238E27FC236}">
                <a16:creationId xmlns:a16="http://schemas.microsoft.com/office/drawing/2014/main" id="{5848B955-F69F-446E-E733-7A93FB6893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4" t="19871" r="32009" b="21250"/>
          <a:stretch/>
        </p:blipFill>
        <p:spPr bwMode="auto">
          <a:xfrm rot="5400000">
            <a:off x="4104186" y="-770375"/>
            <a:ext cx="1677869" cy="32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did the Saturn V stages separate? - Apollo11Space">
            <a:extLst>
              <a:ext uri="{FF2B5EF4-FFF2-40B4-BE49-F238E27FC236}">
                <a16:creationId xmlns:a16="http://schemas.microsoft.com/office/drawing/2014/main" id="{16A9AA33-6A1F-15C6-782F-A2A1C94D9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6" t="37653" r="26214" b="37445"/>
          <a:stretch/>
        </p:blipFill>
        <p:spPr bwMode="auto">
          <a:xfrm>
            <a:off x="42307" y="1716733"/>
            <a:ext cx="3227690" cy="167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pollo 13: Mission Control, Trajectory Burn | by Douglas Scalioni Domingues  | Medium">
            <a:extLst>
              <a:ext uri="{FF2B5EF4-FFF2-40B4-BE49-F238E27FC236}">
                <a16:creationId xmlns:a16="http://schemas.microsoft.com/office/drawing/2014/main" id="{AC5D6A21-0430-C509-0430-A3BDDBEA0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" t="14584" r="5276" b="12341"/>
          <a:stretch/>
        </p:blipFill>
        <p:spPr bwMode="auto">
          <a:xfrm>
            <a:off x="42222" y="3435733"/>
            <a:ext cx="3225561" cy="167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NASA Filmed Humans Last Leaving The Moon, 42 Years Ago - Universe Today">
            <a:extLst>
              <a:ext uri="{FF2B5EF4-FFF2-40B4-BE49-F238E27FC236}">
                <a16:creationId xmlns:a16="http://schemas.microsoft.com/office/drawing/2014/main" id="{6C76A1A1-D7A0-D9B4-A45A-26A51E2E62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" t="16837" r="6181" b="1256"/>
          <a:stretch/>
        </p:blipFill>
        <p:spPr bwMode="auto">
          <a:xfrm>
            <a:off x="3333811" y="5163058"/>
            <a:ext cx="3233303" cy="168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ow An Anomaly Nearly Killed The Crew Of Apollo 11 During Re-Entry |  IFLScience">
            <a:extLst>
              <a:ext uri="{FF2B5EF4-FFF2-40B4-BE49-F238E27FC236}">
                <a16:creationId xmlns:a16="http://schemas.microsoft.com/office/drawing/2014/main" id="{6026BA71-539E-7EC3-C33A-EA4655F8ED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" t="-879" b="9008"/>
          <a:stretch/>
        </p:blipFill>
        <p:spPr bwMode="auto">
          <a:xfrm>
            <a:off x="46758" y="-2266"/>
            <a:ext cx="3225561" cy="167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7955899-0CF2-BD6D-631C-553976218073}"/>
              </a:ext>
            </a:extLst>
          </p:cNvPr>
          <p:cNvGrpSpPr/>
          <p:nvPr/>
        </p:nvGrpSpPr>
        <p:grpSpPr>
          <a:xfrm>
            <a:off x="6645159" y="3439226"/>
            <a:ext cx="3218619" cy="1670883"/>
            <a:chOff x="6622902" y="3452761"/>
            <a:chExt cx="3218619" cy="167088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1324F9C-D420-7FB9-29F4-C86065893E7B}"/>
                </a:ext>
              </a:extLst>
            </p:cNvPr>
            <p:cNvSpPr/>
            <p:nvPr/>
          </p:nvSpPr>
          <p:spPr>
            <a:xfrm>
              <a:off x="6622902" y="3452761"/>
              <a:ext cx="3218619" cy="16708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38" name="Picture 14" descr="undefined">
              <a:extLst>
                <a:ext uri="{FF2B5EF4-FFF2-40B4-BE49-F238E27FC236}">
                  <a16:creationId xmlns:a16="http://schemas.microsoft.com/office/drawing/2014/main" id="{A8B3CC32-2A76-16D1-B0B7-791A071BC0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98" r="7347" b="10997"/>
            <a:stretch/>
          </p:blipFill>
          <p:spPr bwMode="auto">
            <a:xfrm>
              <a:off x="7161442" y="3514165"/>
              <a:ext cx="2224606" cy="1609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933E428-A8FB-5C91-BF7D-7ABD4C3DC42B}"/>
              </a:ext>
            </a:extLst>
          </p:cNvPr>
          <p:cNvGrpSpPr/>
          <p:nvPr/>
        </p:nvGrpSpPr>
        <p:grpSpPr>
          <a:xfrm>
            <a:off x="6640623" y="5810"/>
            <a:ext cx="3218619" cy="1672059"/>
            <a:chOff x="6645159" y="5171887"/>
            <a:chExt cx="3218619" cy="167205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9EC9E72-8B12-7867-D4C9-F23234C527AF}"/>
                </a:ext>
              </a:extLst>
            </p:cNvPr>
            <p:cNvSpPr/>
            <p:nvPr/>
          </p:nvSpPr>
          <p:spPr>
            <a:xfrm>
              <a:off x="6645159" y="5173063"/>
              <a:ext cx="3218619" cy="16708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42" name="Picture 18" descr="undefined">
              <a:extLst>
                <a:ext uri="{FF2B5EF4-FFF2-40B4-BE49-F238E27FC236}">
                  <a16:creationId xmlns:a16="http://schemas.microsoft.com/office/drawing/2014/main" id="{E133120D-287C-AAA3-4A8A-3FA30A8EA9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2" t="14212" r="-4" b="7194"/>
            <a:stretch/>
          </p:blipFill>
          <p:spPr bwMode="auto">
            <a:xfrm>
              <a:off x="7175318" y="5171887"/>
              <a:ext cx="2688460" cy="1670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C1125C1-03ED-DE86-A63E-7CF303ECB7A7}"/>
              </a:ext>
            </a:extLst>
          </p:cNvPr>
          <p:cNvSpPr/>
          <p:nvPr/>
        </p:nvSpPr>
        <p:spPr>
          <a:xfrm>
            <a:off x="49165" y="5154733"/>
            <a:ext cx="3218619" cy="16962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44" name="Picture 20" descr="The Apollo 11 Moon Landing - Invest In History Co.">
            <a:extLst>
              <a:ext uri="{FF2B5EF4-FFF2-40B4-BE49-F238E27FC236}">
                <a16:creationId xmlns:a16="http://schemas.microsoft.com/office/drawing/2014/main" id="{A29C4486-6EEC-D838-3222-D0F73A38A8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3" t="416" r="22168" b="-416"/>
          <a:stretch/>
        </p:blipFill>
        <p:spPr bwMode="auto">
          <a:xfrm rot="5400000">
            <a:off x="597492" y="4596838"/>
            <a:ext cx="1677868" cy="279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Apollo 11 - Hamish Lindsay">
            <a:extLst>
              <a:ext uri="{FF2B5EF4-FFF2-40B4-BE49-F238E27FC236}">
                <a16:creationId xmlns:a16="http://schemas.microsoft.com/office/drawing/2014/main" id="{DDB56700-67F7-E7CF-3CE0-1341E2671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" t="11906" r="-232" b="13193"/>
          <a:stretch/>
        </p:blipFill>
        <p:spPr bwMode="auto">
          <a:xfrm>
            <a:off x="6645159" y="1731617"/>
            <a:ext cx="3223693" cy="167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pace Rocket History #215 – Apollo 11 – Trans Lunar Injection - Space  Rocket History Podcast">
            <a:extLst>
              <a:ext uri="{FF2B5EF4-FFF2-40B4-BE49-F238E27FC236}">
                <a16:creationId xmlns:a16="http://schemas.microsoft.com/office/drawing/2014/main" id="{138B85CD-F371-B6B2-F63E-1E60327B0C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" t="18360" r="-109" b="12213"/>
          <a:stretch/>
        </p:blipFill>
        <p:spPr bwMode="auto">
          <a:xfrm>
            <a:off x="3333811" y="1724386"/>
            <a:ext cx="3218619" cy="167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Apollo 13: Mission Control, Trajectory Burn | by Douglas Scalioni Domingues  | Medium">
            <a:extLst>
              <a:ext uri="{FF2B5EF4-FFF2-40B4-BE49-F238E27FC236}">
                <a16:creationId xmlns:a16="http://schemas.microsoft.com/office/drawing/2014/main" id="{749B3952-4AAD-7E4C-1FFA-2386EE76BC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" t="14584" r="5276" b="12341"/>
          <a:stretch/>
        </p:blipFill>
        <p:spPr bwMode="auto">
          <a:xfrm>
            <a:off x="3333811" y="3432238"/>
            <a:ext cx="3225561" cy="167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Apollo 13: Mission Control, Trajectory Burn | by Douglas Scalioni Domingues  | Medium">
            <a:extLst>
              <a:ext uri="{FF2B5EF4-FFF2-40B4-BE49-F238E27FC236}">
                <a16:creationId xmlns:a16="http://schemas.microsoft.com/office/drawing/2014/main" id="{1D30E4B2-8115-FD03-EDF1-1D7951016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" t="14584" r="5276" b="12341"/>
          <a:stretch/>
        </p:blipFill>
        <p:spPr bwMode="auto">
          <a:xfrm>
            <a:off x="6640623" y="5163897"/>
            <a:ext cx="3225561" cy="167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328537-15C8-7D29-211E-186A0B59051B}"/>
              </a:ext>
            </a:extLst>
          </p:cNvPr>
          <p:cNvSpPr txBox="1"/>
          <p:nvPr/>
        </p:nvSpPr>
        <p:spPr>
          <a:xfrm>
            <a:off x="39597" y="5810"/>
            <a:ext cx="32276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Re-entry &amp; communication blackout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9E0481-58C5-1410-B73E-5BFA8CE25580}"/>
              </a:ext>
            </a:extLst>
          </p:cNvPr>
          <p:cNvSpPr txBox="1"/>
          <p:nvPr/>
        </p:nvSpPr>
        <p:spPr>
          <a:xfrm rot="5400000">
            <a:off x="2702344" y="664285"/>
            <a:ext cx="16756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Launch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062DE1-B850-02B5-4F8D-96FB27A22AE3}"/>
              </a:ext>
            </a:extLst>
          </p:cNvPr>
          <p:cNvSpPr txBox="1"/>
          <p:nvPr/>
        </p:nvSpPr>
        <p:spPr>
          <a:xfrm>
            <a:off x="6645158" y="1306271"/>
            <a:ext cx="3213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Undocking and Separation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398CDA-6121-A912-3245-D82DE58721C4}"/>
              </a:ext>
            </a:extLst>
          </p:cNvPr>
          <p:cNvSpPr txBox="1"/>
          <p:nvPr/>
        </p:nvSpPr>
        <p:spPr>
          <a:xfrm>
            <a:off x="46758" y="4736194"/>
            <a:ext cx="3220529" cy="34624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lang="en-GB" sz="165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Passive thermal control (BBQ mode)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9496C3-EF3C-1C7D-EBE6-87C6800A771F}"/>
              </a:ext>
            </a:extLst>
          </p:cNvPr>
          <p:cNvSpPr txBox="1"/>
          <p:nvPr/>
        </p:nvSpPr>
        <p:spPr>
          <a:xfrm>
            <a:off x="3333314" y="4736194"/>
            <a:ext cx="3218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Lunar orbit insertion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16EA11-EB9B-2758-22B6-9A6F45DD55AA}"/>
              </a:ext>
            </a:extLst>
          </p:cNvPr>
          <p:cNvSpPr txBox="1"/>
          <p:nvPr/>
        </p:nvSpPr>
        <p:spPr>
          <a:xfrm>
            <a:off x="6637721" y="4724652"/>
            <a:ext cx="32067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Powered descent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5B103C-1DC5-781E-CFFA-0845A81CC8D7}"/>
              </a:ext>
            </a:extLst>
          </p:cNvPr>
          <p:cNvSpPr txBox="1"/>
          <p:nvPr/>
        </p:nvSpPr>
        <p:spPr>
          <a:xfrm>
            <a:off x="44132" y="3021232"/>
            <a:ext cx="32186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Staging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60C1C6-9C3A-155B-E5FB-96390938661D}"/>
              </a:ext>
            </a:extLst>
          </p:cNvPr>
          <p:cNvSpPr txBox="1"/>
          <p:nvPr/>
        </p:nvSpPr>
        <p:spPr>
          <a:xfrm>
            <a:off x="3326565" y="3019459"/>
            <a:ext cx="32186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Trans-lunar injection (TLI)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22CA05-B9D3-3FE8-7E5A-448CDF25BF8F}"/>
              </a:ext>
            </a:extLst>
          </p:cNvPr>
          <p:cNvSpPr txBox="1"/>
          <p:nvPr/>
        </p:nvSpPr>
        <p:spPr>
          <a:xfrm>
            <a:off x="6659457" y="3030142"/>
            <a:ext cx="32067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Transposition, Extraction &amp; Docking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116D37-0C35-41A6-EDAB-0B16F6C03B4F}"/>
              </a:ext>
            </a:extLst>
          </p:cNvPr>
          <p:cNvSpPr txBox="1"/>
          <p:nvPr/>
        </p:nvSpPr>
        <p:spPr>
          <a:xfrm rot="5400000">
            <a:off x="-469012" y="5688830"/>
            <a:ext cx="16778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Landing on the Moon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9DD1D6-FEED-4057-A9FD-99BC1BA318EE}"/>
              </a:ext>
            </a:extLst>
          </p:cNvPr>
          <p:cNvSpPr txBox="1"/>
          <p:nvPr/>
        </p:nvSpPr>
        <p:spPr>
          <a:xfrm>
            <a:off x="3341293" y="6481598"/>
            <a:ext cx="3240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Lunar module ascent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677C375-396A-B5CF-EBE0-51FFE8B3FFD0}"/>
              </a:ext>
            </a:extLst>
          </p:cNvPr>
          <p:cNvSpPr txBox="1"/>
          <p:nvPr/>
        </p:nvSpPr>
        <p:spPr>
          <a:xfrm>
            <a:off x="6655587" y="6449283"/>
            <a:ext cx="3208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Trans-Earth injection (TEI)</a:t>
            </a:r>
          </a:p>
        </p:txBody>
      </p:sp>
    </p:spTree>
    <p:extLst>
      <p:ext uri="{BB962C8B-B14F-4D97-AF65-F5344CB8AC3E}">
        <p14:creationId xmlns:p14="http://schemas.microsoft.com/office/powerpoint/2010/main" val="3697296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ity at night with lights&#10;&#10;Description automatically generated">
            <a:extLst>
              <a:ext uri="{FF2B5EF4-FFF2-40B4-BE49-F238E27FC236}">
                <a16:creationId xmlns:a16="http://schemas.microsoft.com/office/drawing/2014/main" id="{D8723C9F-223A-506B-EE20-0977B62507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87"/>
          <a:stretch/>
        </p:blipFill>
        <p:spPr>
          <a:xfrm>
            <a:off x="1" y="642938"/>
            <a:ext cx="99060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ity at night with lights&#10;&#10;Description automatically generated">
            <a:extLst>
              <a:ext uri="{FF2B5EF4-FFF2-40B4-BE49-F238E27FC236}">
                <a16:creationId xmlns:a16="http://schemas.microsoft.com/office/drawing/2014/main" id="{C0A18B92-61E4-610C-D0AF-60CB872AB7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7"/>
          <a:stretch/>
        </p:blipFill>
        <p:spPr>
          <a:xfrm>
            <a:off x="0" y="642938"/>
            <a:ext cx="99060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03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4678</TotalTime>
  <Words>387</Words>
  <Application>Microsoft Office PowerPoint</Application>
  <PresentationFormat>A4 Paper (210x297 mm)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 Colman</dc:creator>
  <cp:lastModifiedBy>Graham Colman</cp:lastModifiedBy>
  <cp:revision>15</cp:revision>
  <cp:lastPrinted>2025-01-20T09:43:22Z</cp:lastPrinted>
  <dcterms:created xsi:type="dcterms:W3CDTF">2024-09-23T20:17:09Z</dcterms:created>
  <dcterms:modified xsi:type="dcterms:W3CDTF">2025-01-20T09:55:00Z</dcterms:modified>
</cp:coreProperties>
</file>